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61" r:id="rId3"/>
    <p:sldId id="258" r:id="rId4"/>
    <p:sldId id="262" r:id="rId5"/>
    <p:sldId id="259" r:id="rId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AF47C8-B850-47D6-B1E6-FCC0EFD8B9ED}" v="2" dt="2024-11-07T16:21:33.9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125" autoAdjust="0"/>
  </p:normalViewPr>
  <p:slideViewPr>
    <p:cSldViewPr snapToGrid="0" snapToObjects="1">
      <p:cViewPr varScale="1">
        <p:scale>
          <a:sx n="103" d="100"/>
          <a:sy n="103" d="100"/>
        </p:scale>
        <p:origin x="168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BC184-B0AD-2E4D-8D90-7F6B0ABD9410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308FF-E521-764B-8C5E-4A020AE3C9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348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i="1" dirty="0">
              <a:effectLst/>
              <a:latin typeface="+mn-lt"/>
              <a:ea typeface="+mn-ea"/>
              <a:cs typeface="+mn-cs"/>
              <a:sym typeface="Cambria"/>
            </a:endParaRPr>
          </a:p>
          <a:p>
            <a:endParaRPr lang="nb-NO" sz="1200" i="1" dirty="0">
              <a:effectLst/>
              <a:latin typeface="+mn-lt"/>
              <a:ea typeface="+mn-ea"/>
              <a:cs typeface="+mn-cs"/>
              <a:sym typeface="Cambria"/>
            </a:endParaRPr>
          </a:p>
          <a:p>
            <a:r>
              <a:rPr lang="nb-NO" sz="1200" i="1" dirty="0">
                <a:effectLst/>
                <a:latin typeface="+mn-lt"/>
                <a:ea typeface="+mn-ea"/>
                <a:cs typeface="+mn-cs"/>
                <a:sym typeface="Cambria"/>
              </a:rPr>
              <a:t> </a:t>
            </a:r>
          </a:p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308FF-E521-764B-8C5E-4A020AE3C9D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220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i="1" dirty="0">
              <a:effectLst/>
              <a:latin typeface="+mn-lt"/>
              <a:ea typeface="+mn-ea"/>
              <a:cs typeface="+mn-cs"/>
              <a:sym typeface="Cambria"/>
            </a:endParaRPr>
          </a:p>
          <a:p>
            <a:r>
              <a:rPr lang="nb-NO" sz="1200" i="1" dirty="0">
                <a:effectLst/>
                <a:latin typeface="+mn-lt"/>
                <a:ea typeface="+mn-ea"/>
                <a:cs typeface="+mn-cs"/>
                <a:sym typeface="Cambria"/>
              </a:rPr>
              <a:t> </a:t>
            </a:r>
          </a:p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308FF-E521-764B-8C5E-4A020AE3C9D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505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308FF-E521-764B-8C5E-4A020AE3C9D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084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308FF-E521-764B-8C5E-4A020AE3C9D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533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8BD844-91FE-D9C3-2C37-B7B59CCCA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69D3C7C-A094-A673-39B3-07E53F092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F04AFAC-BFE7-ED7B-0608-FC2884B46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A4C6-655B-604D-8694-A7140983BC46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AEC0ED3-84B5-9F43-AF26-04F07625E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61F41DA-B9D3-490D-F2DA-DFE13332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6911-6EBC-FB43-A1FA-EBC9EB70D9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39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F39AD3-33E1-4464-12C6-DD7604704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1354196-23B8-34EB-8588-88B3B16449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36CD992-089A-5A0E-C9CC-976BB2EFE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A4C6-655B-604D-8694-A7140983BC46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FE68703-3C1F-A8EB-000D-59357AC2C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480CE71-4E46-A326-4DEC-B3CB63881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6911-6EBC-FB43-A1FA-EBC9EB70D9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161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47392B1E-B430-9496-ED31-74943E7327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7771C13-D069-E64B-9A80-30DFD3CE2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A414838-CFCD-6B52-80A0-FAAA5D4CA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A4C6-655B-604D-8694-A7140983BC46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CD915C2-4B8D-A77B-2C65-8DFE65F5D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03B9CF0-69A2-62DB-4B49-ADC7C4819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6911-6EBC-FB43-A1FA-EBC9EB70D9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336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DA3875-4E34-8150-3E10-E68B59F68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9C908A8-8C76-AEEC-9B0D-58279E998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4DB1F4B-44BA-99FF-9FE9-7B71FBA74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A4C6-655B-604D-8694-A7140983BC46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D6EACE8-227C-4B82-DDB7-86D5145AA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262DE7A-D9BC-270C-6A5F-5D00BB7EA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6911-6EBC-FB43-A1FA-EBC9EB70D9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541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3987719-C057-F949-4EAA-EB48FC4EB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1422AC-C6EC-37B0-15C5-A49BE5C1A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312154-5C6F-AED9-14C2-2B2A3BBDD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A4C6-655B-604D-8694-A7140983BC46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F1C897B-960E-325F-2E4B-C358333D0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680A54-70BD-DDCE-F4D6-1AAA6419E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6911-6EBC-FB43-A1FA-EBC9EB70D9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777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2E0240-988B-A012-AE3C-1C16CEC61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0267C00-3F63-CCC9-2312-3E409E20F4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9F2E162-DF9F-F194-DD0D-C478D7242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EC2002E-7524-B875-9A03-7B5FD7466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A4C6-655B-604D-8694-A7140983BC46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EF3DA62-4597-11C4-60AF-40EF4A760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9BC71CB-A02D-9D8D-40BA-427D44E30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6911-6EBC-FB43-A1FA-EBC9EB70D9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197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41D309-B0F8-195B-64C0-25FAED9D4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A75F15A-3344-D9D5-8CD7-B47E9E452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9B9465E-5F80-65F1-A042-D90B846BF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F5553AE-5A3F-8A85-ABD8-EFC86941AE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0317F0A-AB2C-5876-B004-A0F17739B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654A8677-EFD1-6448-8349-12B5AC4EC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A4C6-655B-604D-8694-A7140983BC46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EDB92B1-7A91-28E8-2340-40DA2D82E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5BAB3BE-81A8-53EE-0B77-DD8319E39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6911-6EBC-FB43-A1FA-EBC9EB70D9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228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FDABB8-5930-7380-6C93-C16C674A3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C0C9672-3888-45E4-69FC-470BF7254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A4C6-655B-604D-8694-A7140983BC46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DE34928-A833-FFBB-6262-8E4EDB4E9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B2B46C1-9A17-E959-E000-2FDAE32A8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6911-6EBC-FB43-A1FA-EBC9EB70D9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997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BCE3B7F-F0B7-B27C-DD70-D92AD2FF4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A4C6-655B-604D-8694-A7140983BC46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5D9838B-6651-1B21-7F5F-6712D701A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FE69E34-2780-B0AE-48B5-8C92D9137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6911-6EBC-FB43-A1FA-EBC9EB70D9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528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2290C6-2837-D3B1-392D-3CC5431BE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4CCC36A-F6B4-BFD2-29E1-8DF6AAC31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85CD652-5661-A747-1F1E-CC0A0D50E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01925B2-EF3A-1BFC-8B33-0313E6AC6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A4C6-655B-604D-8694-A7140983BC46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7DE7ED3-D629-7857-D577-926160AF1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202AE53-53C9-215D-1EFA-06D241C78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6911-6EBC-FB43-A1FA-EBC9EB70D9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1268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27CEFF-368D-20E2-FED2-66DD8F9CA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429613-B9CB-2639-34A4-3E8A0ACDD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195D119-147C-4176-EA17-829D366FDB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26C382C-5D9B-437B-500F-D2037AC21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A4C6-655B-604D-8694-A7140983BC46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41FAA74-6A7B-9162-D781-50F8B65CA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916FEBE-06C8-7B2A-8C06-2B591DD6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6911-6EBC-FB43-A1FA-EBC9EB70D9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746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072CD0A-4C52-8128-4C27-F4DD4BF23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49C98D9-F378-8ED4-A2CB-0C22511DB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5F1E30E-9B2C-DCC6-763C-B826DA6577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5A4C6-655B-604D-8694-A7140983BC46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A46410-1D4A-87BB-6634-D6F88A5BB8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DFF6E1-219D-364E-3A88-4E800CBB8F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26911-6EBC-FB43-A1FA-EBC9EB70D9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8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fo.no/fagomrader/utredning-og-analyse-av-statlige-tiltak/nettverk-regelverksforvaltning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0404EAA-B404-4AF4-DAF6-6B52A6E8D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5417" y="3476853"/>
            <a:ext cx="7132335" cy="1312657"/>
          </a:xfrm>
        </p:spPr>
        <p:txBody>
          <a:bodyPr anchor="t">
            <a:normAutofit/>
          </a:bodyPr>
          <a:lstStyle/>
          <a:p>
            <a:r>
              <a:rPr lang="en-GB" dirty="0" err="1"/>
              <a:t>Møte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nettverk</a:t>
            </a:r>
            <a:r>
              <a:rPr lang="en-GB" dirty="0"/>
              <a:t> for </a:t>
            </a:r>
            <a:r>
              <a:rPr lang="en-GB" dirty="0" err="1"/>
              <a:t>regelverksforvaltning</a:t>
            </a:r>
            <a:endParaRPr lang="en-GB" dirty="0"/>
          </a:p>
          <a:p>
            <a:r>
              <a:rPr lang="en-GB" dirty="0"/>
              <a:t>21. </a:t>
            </a:r>
            <a:r>
              <a:rPr lang="en-GB" dirty="0" err="1"/>
              <a:t>november</a:t>
            </a:r>
            <a:r>
              <a:rPr lang="en-GB" dirty="0"/>
              <a:t> 2024</a:t>
            </a:r>
          </a:p>
        </p:txBody>
      </p:sp>
      <p:sp>
        <p:nvSpPr>
          <p:cNvPr id="19" name="Undertittel 2">
            <a:extLst>
              <a:ext uri="{FF2B5EF4-FFF2-40B4-BE49-F238E27FC236}">
                <a16:creationId xmlns:a16="http://schemas.microsoft.com/office/drawing/2014/main" id="{1BCE1984-A049-C4A3-7219-925A8C82D19A}"/>
              </a:ext>
            </a:extLst>
          </p:cNvPr>
          <p:cNvSpPr txBox="1">
            <a:spLocks/>
          </p:cNvSpPr>
          <p:nvPr/>
        </p:nvSpPr>
        <p:spPr>
          <a:xfrm>
            <a:off x="2315417" y="4982995"/>
            <a:ext cx="7132335" cy="13126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i="1" dirty="0"/>
              <a:t>Hanne Kjørholt</a:t>
            </a:r>
          </a:p>
          <a:p>
            <a:r>
              <a:rPr lang="en-GB" sz="2000" i="1" dirty="0" err="1"/>
              <a:t>På</a:t>
            </a:r>
            <a:r>
              <a:rPr lang="en-GB" sz="2000" i="1" dirty="0"/>
              <a:t> </a:t>
            </a:r>
            <a:r>
              <a:rPr lang="en-GB" sz="2000" i="1" dirty="0" err="1"/>
              <a:t>vegne</a:t>
            </a:r>
            <a:r>
              <a:rPr lang="en-GB" sz="2000" i="1" dirty="0"/>
              <a:t> </a:t>
            </a:r>
            <a:r>
              <a:rPr lang="en-GB" sz="2000" i="1" dirty="0" err="1"/>
              <a:t>av</a:t>
            </a:r>
            <a:r>
              <a:rPr lang="en-GB" sz="2000" i="1" dirty="0"/>
              <a:t> </a:t>
            </a:r>
            <a:r>
              <a:rPr lang="en-GB" sz="2000" i="1" dirty="0" err="1"/>
              <a:t>styringsgruppen</a:t>
            </a:r>
            <a:r>
              <a:rPr lang="en-GB" sz="2000" i="1" dirty="0"/>
              <a:t> / DFØ </a:t>
            </a:r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4B8C1BF0-7B9A-FC74-A75A-03A1C502CDB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99820" y="1862912"/>
            <a:ext cx="9729787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3600" b="1" dirty="0">
                <a:latin typeface="Amasis MT Pro Medium" panose="02040604050005020304" pitchFamily="18" charset="0"/>
                <a:ea typeface="ADLaM Display" panose="02010000000000000000" pitchFamily="2" charset="0"/>
                <a:cs typeface="ADLaM Display" panose="02010000000000000000" pitchFamily="2" charset="0"/>
              </a:rPr>
              <a:t>Bruk av KI i regelverksforvaltningen</a:t>
            </a:r>
          </a:p>
        </p:txBody>
      </p:sp>
    </p:spTree>
    <p:extLst>
      <p:ext uri="{BB962C8B-B14F-4D97-AF65-F5344CB8AC3E}">
        <p14:creationId xmlns:p14="http://schemas.microsoft.com/office/powerpoint/2010/main" val="1974114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11980DA-029F-2591-D0D7-45E45277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4959603" cy="16429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latin typeface="+mj-lt"/>
                <a:ea typeface="+mj-ea"/>
                <a:cs typeface="+mj-cs"/>
              </a:rPr>
              <a:t>Nettverk for regelverksforvaltning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C0B6FAD-10B7-94FA-B57D-DF29FF9C6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45" y="2579522"/>
            <a:ext cx="5112862" cy="35225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 err="1"/>
              <a:t>Nettverket</a:t>
            </a:r>
            <a:r>
              <a:rPr lang="en-US" sz="2000" dirty="0"/>
              <a:t> er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møteplass</a:t>
            </a:r>
            <a:r>
              <a:rPr lang="en-US" sz="2000" dirty="0"/>
              <a:t> for de </a:t>
            </a:r>
            <a:r>
              <a:rPr lang="en-US" sz="2000" dirty="0" err="1"/>
              <a:t>som</a:t>
            </a:r>
            <a:r>
              <a:rPr lang="en-US" sz="2000" dirty="0"/>
              <a:t> </a:t>
            </a:r>
            <a:r>
              <a:rPr lang="en-US" sz="2000" dirty="0" err="1"/>
              <a:t>arbeider</a:t>
            </a:r>
            <a:r>
              <a:rPr lang="en-US" sz="2000" dirty="0"/>
              <a:t> med </a:t>
            </a:r>
            <a:r>
              <a:rPr lang="en-US" sz="2000" dirty="0" err="1"/>
              <a:t>regelverksforvaltning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staten</a:t>
            </a:r>
            <a:r>
              <a:rPr lang="en-US" sz="2000" dirty="0"/>
              <a:t> </a:t>
            </a:r>
          </a:p>
          <a:p>
            <a:r>
              <a:rPr lang="en-US" sz="2000"/>
              <a:t>… </a:t>
            </a:r>
            <a:r>
              <a:rPr lang="en-US" sz="2000" dirty="0" err="1"/>
              <a:t>og</a:t>
            </a:r>
            <a:r>
              <a:rPr lang="en-US" sz="2000" dirty="0"/>
              <a:t> </a:t>
            </a:r>
            <a:r>
              <a:rPr lang="en-US" sz="2000" dirty="0" err="1"/>
              <a:t>hvor</a:t>
            </a:r>
            <a:r>
              <a:rPr lang="en-US" sz="2000" dirty="0"/>
              <a:t> det er </a:t>
            </a:r>
            <a:r>
              <a:rPr lang="en-US" sz="2000" dirty="0" err="1"/>
              <a:t>anledning</a:t>
            </a:r>
            <a:r>
              <a:rPr lang="en-US" sz="2000" dirty="0"/>
              <a:t> </a:t>
            </a:r>
            <a:r>
              <a:rPr lang="en-US" sz="2000" dirty="0" err="1"/>
              <a:t>til</a:t>
            </a:r>
            <a:r>
              <a:rPr lang="en-US" sz="2000" dirty="0"/>
              <a:t> å </a:t>
            </a:r>
            <a:r>
              <a:rPr lang="en-US" sz="2000" dirty="0" err="1"/>
              <a:t>lære</a:t>
            </a:r>
            <a:r>
              <a:rPr lang="en-US" sz="2000" dirty="0"/>
              <a:t>, </a:t>
            </a:r>
            <a:r>
              <a:rPr lang="en-US" sz="2000" dirty="0" err="1"/>
              <a:t>utveksle</a:t>
            </a:r>
            <a:r>
              <a:rPr lang="en-US" sz="2000" dirty="0"/>
              <a:t> </a:t>
            </a:r>
            <a:r>
              <a:rPr lang="en-US" sz="2000" dirty="0" err="1"/>
              <a:t>erfaringer</a:t>
            </a:r>
            <a:r>
              <a:rPr lang="en-US" sz="2000" dirty="0"/>
              <a:t> </a:t>
            </a:r>
            <a:r>
              <a:rPr lang="en-US" sz="2000" dirty="0" err="1"/>
              <a:t>og</a:t>
            </a:r>
            <a:r>
              <a:rPr lang="en-US" sz="2000" dirty="0"/>
              <a:t> </a:t>
            </a:r>
            <a:r>
              <a:rPr lang="en-US" sz="2000" dirty="0" err="1"/>
              <a:t>knytte</a:t>
            </a:r>
            <a:r>
              <a:rPr lang="en-US" sz="2000" dirty="0"/>
              <a:t> </a:t>
            </a:r>
            <a:r>
              <a:rPr lang="en-US" sz="2000" dirty="0" err="1"/>
              <a:t>kontakter</a:t>
            </a:r>
            <a:r>
              <a:rPr lang="en-US" sz="2000" dirty="0"/>
              <a:t> </a:t>
            </a:r>
            <a:r>
              <a:rPr lang="en-US" sz="2000" dirty="0" err="1"/>
              <a:t>på</a:t>
            </a:r>
            <a:r>
              <a:rPr lang="en-US" sz="2000" dirty="0"/>
              <a:t> </a:t>
            </a:r>
            <a:r>
              <a:rPr lang="en-US" sz="2000" dirty="0" err="1"/>
              <a:t>fagområdet</a:t>
            </a:r>
            <a:r>
              <a:rPr lang="en-US" sz="2000" dirty="0"/>
              <a:t>.</a:t>
            </a:r>
          </a:p>
        </p:txBody>
      </p:sp>
      <p:sp>
        <p:nvSpPr>
          <p:cNvPr id="27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Bilde 28">
            <a:extLst>
              <a:ext uri="{FF2B5EF4-FFF2-40B4-BE49-F238E27FC236}">
                <a16:creationId xmlns:a16="http://schemas.microsoft.com/office/drawing/2014/main" id="{E548C9D3-674C-64CA-07D8-4FDDC17BA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005" y="1497462"/>
            <a:ext cx="1106918" cy="1485399"/>
          </a:xfrm>
          <a:prstGeom prst="rect">
            <a:avLst/>
          </a:prstGeom>
        </p:spPr>
      </p:pic>
      <p:sp>
        <p:nvSpPr>
          <p:cNvPr id="35" name="TekstSylinder 34">
            <a:extLst>
              <a:ext uri="{FF2B5EF4-FFF2-40B4-BE49-F238E27FC236}">
                <a16:creationId xmlns:a16="http://schemas.microsoft.com/office/drawing/2014/main" id="{AC0A52D8-4173-A09B-6315-74FEE6949AD8}"/>
              </a:ext>
            </a:extLst>
          </p:cNvPr>
          <p:cNvSpPr txBox="1"/>
          <p:nvPr/>
        </p:nvSpPr>
        <p:spPr>
          <a:xfrm>
            <a:off x="10516677" y="5336373"/>
            <a:ext cx="1538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Sølvi</a:t>
            </a:r>
            <a:r>
              <a:rPr lang="en-GB" sz="1400" dirty="0"/>
              <a:t> </a:t>
            </a:r>
            <a:r>
              <a:rPr lang="en-GB" sz="1400" dirty="0" err="1"/>
              <a:t>Aalbu</a:t>
            </a:r>
            <a:br>
              <a:rPr lang="en-GB" sz="1400" dirty="0"/>
            </a:br>
            <a:r>
              <a:rPr lang="en-GB" sz="1400" dirty="0"/>
              <a:t>DFØ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C00CFE09-D5F9-3598-83EF-B1FF0012E671}"/>
              </a:ext>
            </a:extLst>
          </p:cNvPr>
          <p:cNvSpPr txBox="1"/>
          <p:nvPr/>
        </p:nvSpPr>
        <p:spPr>
          <a:xfrm>
            <a:off x="7137465" y="3063909"/>
            <a:ext cx="1917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Thomas Hol Fosse</a:t>
            </a:r>
            <a:br>
              <a:rPr lang="en-GB" sz="1400" dirty="0"/>
            </a:br>
            <a:r>
              <a:rPr lang="en-GB" sz="1400" dirty="0" err="1"/>
              <a:t>Forsvaret</a:t>
            </a:r>
            <a:endParaRPr lang="en-GB" sz="1400" dirty="0"/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FDD54E02-DFCD-5FC6-8945-CB49684ADE60}"/>
              </a:ext>
            </a:extLst>
          </p:cNvPr>
          <p:cNvSpPr txBox="1"/>
          <p:nvPr/>
        </p:nvSpPr>
        <p:spPr>
          <a:xfrm>
            <a:off x="9009260" y="5318387"/>
            <a:ext cx="1917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Elisabeth Aarseth </a:t>
            </a:r>
            <a:br>
              <a:rPr lang="en-GB" sz="1400" dirty="0"/>
            </a:br>
            <a:r>
              <a:rPr lang="en-GB" sz="1400" dirty="0"/>
              <a:t>DFØ</a:t>
            </a:r>
          </a:p>
        </p:txBody>
      </p:sp>
      <p:sp>
        <p:nvSpPr>
          <p:cNvPr id="38" name="TekstSylinder 37">
            <a:extLst>
              <a:ext uri="{FF2B5EF4-FFF2-40B4-BE49-F238E27FC236}">
                <a16:creationId xmlns:a16="http://schemas.microsoft.com/office/drawing/2014/main" id="{439D7BD6-1DD6-77B8-9F94-818247CDE39F}"/>
              </a:ext>
            </a:extLst>
          </p:cNvPr>
          <p:cNvSpPr txBox="1"/>
          <p:nvPr/>
        </p:nvSpPr>
        <p:spPr>
          <a:xfrm>
            <a:off x="10242452" y="3063747"/>
            <a:ext cx="1917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Jacob Kringen</a:t>
            </a:r>
          </a:p>
          <a:p>
            <a:r>
              <a:rPr lang="en-GB" sz="1400" dirty="0"/>
              <a:t>DSB</a:t>
            </a:r>
          </a:p>
        </p:txBody>
      </p:sp>
      <p:sp>
        <p:nvSpPr>
          <p:cNvPr id="39" name="TekstSylinder 38">
            <a:extLst>
              <a:ext uri="{FF2B5EF4-FFF2-40B4-BE49-F238E27FC236}">
                <a16:creationId xmlns:a16="http://schemas.microsoft.com/office/drawing/2014/main" id="{2590EEE5-638E-818E-1564-FC2044B31869}"/>
              </a:ext>
            </a:extLst>
          </p:cNvPr>
          <p:cNvSpPr txBox="1"/>
          <p:nvPr/>
        </p:nvSpPr>
        <p:spPr>
          <a:xfrm>
            <a:off x="7623956" y="5343213"/>
            <a:ext cx="1917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Kristine </a:t>
            </a:r>
            <a:r>
              <a:rPr lang="en-GB" sz="1400" dirty="0" err="1"/>
              <a:t>Langkaas</a:t>
            </a:r>
            <a:endParaRPr lang="en-GB" sz="1400" dirty="0"/>
          </a:p>
          <a:p>
            <a:r>
              <a:rPr lang="en-GB" sz="1400" dirty="0" err="1"/>
              <a:t>Politidirektoratet</a:t>
            </a:r>
            <a:endParaRPr lang="en-GB" sz="1400" dirty="0"/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E83CB49A-1DCD-66DC-F633-0E86CB69DFB1}"/>
              </a:ext>
            </a:extLst>
          </p:cNvPr>
          <p:cNvSpPr txBox="1"/>
          <p:nvPr/>
        </p:nvSpPr>
        <p:spPr>
          <a:xfrm>
            <a:off x="8691154" y="3061353"/>
            <a:ext cx="1917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Hanne </a:t>
            </a:r>
            <a:r>
              <a:rPr lang="en-GB" sz="1400" dirty="0" err="1"/>
              <a:t>Kjørholt</a:t>
            </a:r>
            <a:br>
              <a:rPr lang="en-GB" sz="1400" dirty="0"/>
            </a:br>
            <a:r>
              <a:rPr lang="en-GB" sz="1400" dirty="0" err="1"/>
              <a:t>Skattedirektoratet</a:t>
            </a:r>
            <a:endParaRPr lang="en-GB" sz="1400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3DD830B-268F-7D25-3056-7579D6CA1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2193" y="1480488"/>
            <a:ext cx="1285217" cy="1492584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A44B8BEE-9D6A-2057-CB5B-5E6AEE52B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6709" y="1632882"/>
            <a:ext cx="1219200" cy="1340189"/>
          </a:xfrm>
          <a:prstGeom prst="rect">
            <a:avLst/>
          </a:prstGeom>
        </p:spPr>
      </p:pic>
      <p:sp>
        <p:nvSpPr>
          <p:cNvPr id="41" name="TekstSylinder 40">
            <a:extLst>
              <a:ext uri="{FF2B5EF4-FFF2-40B4-BE49-F238E27FC236}">
                <a16:creationId xmlns:a16="http://schemas.microsoft.com/office/drawing/2014/main" id="{753C31D8-9F99-E97B-C77F-F72EAFAAD69A}"/>
              </a:ext>
            </a:extLst>
          </p:cNvPr>
          <p:cNvSpPr txBox="1"/>
          <p:nvPr/>
        </p:nvSpPr>
        <p:spPr>
          <a:xfrm>
            <a:off x="551440" y="4825421"/>
            <a:ext cx="52917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2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GB" sz="1200" dirty="0">
                <a:solidFill>
                  <a:schemeClr val="bg2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https://dfo.no/fagomrader/utredning-og-analyse-av-statlige-tiltak/nettverk-regelverksforvaltning</a:t>
            </a:r>
            <a:endParaRPr lang="en-GB" sz="1200" dirty="0">
              <a:solidFill>
                <a:schemeClr val="bg2">
                  <a:lumMod val="50000"/>
                </a:schemeClr>
              </a:solidFill>
            </a:endParaRPr>
          </a:p>
          <a:p>
            <a:endParaRPr lang="en-GB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3" name="TekstSylinder 42">
            <a:extLst>
              <a:ext uri="{FF2B5EF4-FFF2-40B4-BE49-F238E27FC236}">
                <a16:creationId xmlns:a16="http://schemas.microsoft.com/office/drawing/2014/main" id="{7DF24E6A-4CE0-6235-B802-9DC0634E8143}"/>
              </a:ext>
            </a:extLst>
          </p:cNvPr>
          <p:cNvSpPr txBox="1"/>
          <p:nvPr/>
        </p:nvSpPr>
        <p:spPr>
          <a:xfrm>
            <a:off x="8298254" y="823683"/>
            <a:ext cx="3141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Styringsgruppen</a:t>
            </a:r>
            <a:r>
              <a:rPr lang="en-GB" i="1" dirty="0"/>
              <a:t>: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5170494-0686-4582-9515-2CF48167F5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8251" y="3748440"/>
            <a:ext cx="1163596" cy="1538461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993DB2FB-2B39-EEAE-EC60-57F52B22A9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29155" y="3902495"/>
            <a:ext cx="1303573" cy="1303573"/>
          </a:xfrm>
          <a:prstGeom prst="rect">
            <a:avLst/>
          </a:prstGeom>
        </p:spPr>
      </p:pic>
      <p:pic>
        <p:nvPicPr>
          <p:cNvPr id="2050" name="Picture 2" descr="Elisabeth Aarseth">
            <a:extLst>
              <a:ext uri="{FF2B5EF4-FFF2-40B4-BE49-F238E27FC236}">
                <a16:creationId xmlns:a16="http://schemas.microsoft.com/office/drawing/2014/main" id="{24DC1C3C-ECCB-077C-1C79-57B9617B6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284" y="3902495"/>
            <a:ext cx="1338425" cy="13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238571E-CF5E-C545-98A3-4F998E993FC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923" r="4826"/>
          <a:stretch/>
        </p:blipFill>
        <p:spPr>
          <a:xfrm>
            <a:off x="6170250" y="3748440"/>
            <a:ext cx="1311564" cy="1538461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E381012D-01BB-FBE9-14E1-CDCF84BB2229}"/>
              </a:ext>
            </a:extLst>
          </p:cNvPr>
          <p:cNvSpPr txBox="1"/>
          <p:nvPr/>
        </p:nvSpPr>
        <p:spPr>
          <a:xfrm>
            <a:off x="6149754" y="5334615"/>
            <a:ext cx="1538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Dag Aarnes</a:t>
            </a:r>
            <a:br>
              <a:rPr lang="en-GB" sz="1400" dirty="0"/>
            </a:br>
            <a:r>
              <a:rPr lang="en-GB" sz="1400" dirty="0" err="1"/>
              <a:t>Regelrådet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738188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495B8B5-B2EB-B55B-C29E-BB3A08589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2"/>
            <a:ext cx="4959603" cy="1231086"/>
          </a:xfrm>
        </p:spPr>
        <p:txBody>
          <a:bodyPr anchor="b">
            <a:normAutofit/>
          </a:bodyPr>
          <a:lstStyle/>
          <a:p>
            <a:r>
              <a:rPr lang="en-GB" sz="4000" dirty="0" err="1"/>
              <a:t>Regelverksforvaltning</a:t>
            </a:r>
            <a:endParaRPr lang="en-GB" sz="40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F1C5B6F-3CA4-273A-87A2-1830D7691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4304" y="2109842"/>
            <a:ext cx="4959603" cy="3522569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nb-NO" sz="2000" dirty="0"/>
              <a:t>Formål og behovsanalyse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2000" dirty="0"/>
              <a:t>Utredning av alternativer og konsekvenser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2000" dirty="0"/>
              <a:t>Regelverksutforming/revisjon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2000" dirty="0"/>
              <a:t>Implementering og overvåkning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2000" dirty="0"/>
              <a:t>Tilsyn, kontroll og sanksjonering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2000" dirty="0"/>
              <a:t>Etterlevelse og effekter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2000" dirty="0"/>
              <a:t>Evaluering av samlede virkninger</a:t>
            </a:r>
          </a:p>
          <a:p>
            <a:endParaRPr lang="en-GB" sz="200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EC03552-4149-A35F-F4DE-879C7BCAA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442" y="816649"/>
            <a:ext cx="5201023" cy="481094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E691745-00FF-89F5-BCCE-42032F96E9F5}"/>
              </a:ext>
            </a:extLst>
          </p:cNvPr>
          <p:cNvSpPr txBox="1"/>
          <p:nvPr/>
        </p:nvSpPr>
        <p:spPr>
          <a:xfrm>
            <a:off x="10248900" y="5933527"/>
            <a:ext cx="194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chemeClr val="bg1">
                    <a:lumMod val="65000"/>
                  </a:schemeClr>
                </a:solidFill>
              </a:rPr>
              <a:t>OECD Policy cycle</a:t>
            </a:r>
          </a:p>
        </p:txBody>
      </p:sp>
    </p:spTree>
    <p:extLst>
      <p:ext uri="{BB962C8B-B14F-4D97-AF65-F5344CB8AC3E}">
        <p14:creationId xmlns:p14="http://schemas.microsoft.com/office/powerpoint/2010/main" val="2903819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66D7F65-E9B6-4775-8355-D095CC73C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05BEE8A-215C-7FA0-415E-95630939C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6" y="502021"/>
            <a:ext cx="6173262" cy="1655483"/>
          </a:xfrm>
        </p:spPr>
        <p:txBody>
          <a:bodyPr anchor="b">
            <a:normAutofit/>
          </a:bodyPr>
          <a:lstStyle/>
          <a:p>
            <a:r>
              <a:rPr lang="nb-NO" sz="4000" dirty="0"/>
              <a:t>Utnytte mulighetene i kunstig intelligens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146A0CF-E39A-775F-EA91-40E4F1B4B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7" y="2408518"/>
            <a:ext cx="6173262" cy="3535083"/>
          </a:xfrm>
        </p:spPr>
        <p:txBody>
          <a:bodyPr>
            <a:normAutofit/>
          </a:bodyPr>
          <a:lstStyle/>
          <a:p>
            <a:r>
              <a:rPr lang="nb-NO" sz="1400"/>
              <a:t>Offentlig sektor skal anvende KI for å utvikle bedre tjenester og løse oppgaver mer effektivt</a:t>
            </a:r>
          </a:p>
          <a:p>
            <a:r>
              <a:rPr lang="nb-NO" sz="1400"/>
              <a:t>Regjeringen vil</a:t>
            </a:r>
          </a:p>
          <a:p>
            <a:pPr lvl="1"/>
            <a:r>
              <a:rPr lang="nb-NO" sz="1400"/>
              <a:t>at 80 prosent av offentlige virksomheter skal ha tatt i bruk KI i løpet av 2025, og 100 prosent innen 2030</a:t>
            </a:r>
          </a:p>
          <a:p>
            <a:pPr lvl="1"/>
            <a:r>
              <a:rPr lang="nb-NO" sz="1400"/>
              <a:t>utrede hvordan man kan bruke data og tekst fra offentlige virksomheter til etisk og trygg trening av nasjonale språkmodeller</a:t>
            </a:r>
          </a:p>
          <a:p>
            <a:pPr lvl="1"/>
            <a:r>
              <a:rPr lang="nb-NO" sz="1400"/>
              <a:t>utrede om datagrunnlaget i Lovdata kan gjøres tilgjengelig, blant annet for trening av språkmodeller</a:t>
            </a:r>
          </a:p>
          <a:p>
            <a:pPr lvl="1"/>
            <a:r>
              <a:rPr lang="nb-NO" sz="1400"/>
              <a:t>styrke veiledningsarbeidet for ansvarlig utvikling og bruk av KI, blant annet gjennom regulatoriske sandkasser</a:t>
            </a:r>
          </a:p>
          <a:p>
            <a:pPr lvl="1"/>
            <a:r>
              <a:rPr lang="nb-NO" sz="1400"/>
              <a:t>sikre ansvarlig utvikling og bruk av KI i offentlig sektor</a:t>
            </a:r>
          </a:p>
          <a:p>
            <a:pPr lvl="1"/>
            <a:r>
              <a:rPr lang="nb-NO" sz="1400"/>
              <a:t>at Norge tar en aktiv rolle internasjonalt for å påvirke regelverksutviklingen på KI-området, særlig når det gjelder etisk og trygg bruk av KI</a:t>
            </a:r>
          </a:p>
        </p:txBody>
      </p:sp>
      <p:pic>
        <p:nvPicPr>
          <p:cNvPr id="4" name="Bilde 3" descr="Et bilde som inneholder tekst, diagram, design&#10;&#10;Automatisk generert beskrivelse">
            <a:extLst>
              <a:ext uri="{FF2B5EF4-FFF2-40B4-BE49-F238E27FC236}">
                <a16:creationId xmlns:a16="http://schemas.microsoft.com/office/drawing/2014/main" id="{C957293B-D6D1-EDE1-3CD7-CF181DD6FC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493" b="3"/>
          <a:stretch/>
        </p:blipFill>
        <p:spPr>
          <a:xfrm>
            <a:off x="8115300" y="-12515"/>
            <a:ext cx="4076700" cy="641863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7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09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4CC013D-617D-C828-EB31-EAA4A1355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GB" sz="4000" dirty="0" err="1">
                <a:solidFill>
                  <a:srgbClr val="FFFFFF"/>
                </a:solidFill>
              </a:rPr>
              <a:t>Dagens</a:t>
            </a:r>
            <a:r>
              <a:rPr lang="en-GB" sz="4000" dirty="0">
                <a:solidFill>
                  <a:srgbClr val="FFFFFF"/>
                </a:solidFill>
              </a:rPr>
              <a:t> program: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507F08C-6F8E-62C4-F585-6BE78DEFB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1255059"/>
            <a:ext cx="7134091" cy="494046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b-NO" sz="1400" b="1" dirty="0">
                <a:solidFill>
                  <a:schemeClr val="bg1">
                    <a:lumMod val="65000"/>
                  </a:schemeClr>
                </a:solidFill>
              </a:rPr>
              <a:t>09.00–09.15  Åpning, velkommen og kort introduksjon</a:t>
            </a:r>
            <a:endParaRPr lang="nb-NO" sz="14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nb-NO" sz="1400" b="1" dirty="0"/>
              <a:t>09.15–09.45  Digitalisering og KI – med rettshistoriske briller</a:t>
            </a:r>
            <a:r>
              <a:rPr lang="nb-NO" sz="1400" dirty="0"/>
              <a:t>.</a:t>
            </a:r>
          </a:p>
          <a:p>
            <a:pPr marL="0" indent="0">
              <a:buNone/>
            </a:pPr>
            <a:r>
              <a:rPr lang="nb-NO" sz="1400" dirty="0"/>
              <a:t>	</a:t>
            </a:r>
            <a:r>
              <a:rPr lang="nb-NO" sz="1400" i="1" dirty="0"/>
              <a:t>Jørn Øyrehagen Sunde, professor i rettshistorie ved Institutt for offentlig rett ved 	Det juridiske fakultet i Oslo.</a:t>
            </a:r>
          </a:p>
          <a:p>
            <a:pPr marL="0" indent="0">
              <a:buNone/>
            </a:pPr>
            <a:r>
              <a:rPr lang="nb-NO" sz="1400" b="1" dirty="0"/>
              <a:t>09.45–10.15  Hva bør vi tenke på når vi skal ta i bruk KI?</a:t>
            </a:r>
          </a:p>
          <a:p>
            <a:pPr marL="0" indent="0">
              <a:buNone/>
            </a:pPr>
            <a:r>
              <a:rPr lang="nb-NO" sz="1400" b="1" dirty="0"/>
              <a:t>	</a:t>
            </a:r>
            <a:r>
              <a:rPr lang="nb-NO" sz="1400" i="1" dirty="0"/>
              <a:t>Mona Naomi Lintvedt, stipendiat ved Institutt for privatrett ved Det juridiske 	fakultet i Oslo og ansatt i juridisk avdeling i Skattedirektoratet.</a:t>
            </a:r>
          </a:p>
          <a:p>
            <a:pPr marL="0" indent="0">
              <a:buNone/>
            </a:pPr>
            <a:r>
              <a:rPr lang="nb-NO" sz="1400" b="1" dirty="0"/>
              <a:t>10.15–10.30  Pause</a:t>
            </a:r>
            <a:endParaRPr lang="nb-NO" sz="1400" dirty="0"/>
          </a:p>
          <a:p>
            <a:pPr marL="0" indent="0">
              <a:buNone/>
            </a:pPr>
            <a:r>
              <a:rPr lang="nb-NO" sz="1400" b="1" dirty="0"/>
              <a:t>10.30–11.00  Digitalisering av rettsinformasjon</a:t>
            </a:r>
          </a:p>
          <a:p>
            <a:pPr marL="0" indent="0">
              <a:buNone/>
            </a:pPr>
            <a:r>
              <a:rPr lang="nb-NO" sz="1400" dirty="0"/>
              <a:t>	</a:t>
            </a:r>
            <a:r>
              <a:rPr lang="nb-NO" sz="1400" i="1" dirty="0"/>
              <a:t>Therese Karoline Larsen, senior skattejurist i Juridisk avdeling i Skattedirektoratet.</a:t>
            </a:r>
          </a:p>
          <a:p>
            <a:pPr marL="0" indent="0">
              <a:buNone/>
            </a:pPr>
            <a:r>
              <a:rPr lang="nb-NO" sz="1400" b="1" dirty="0"/>
              <a:t>11.00–11.30  Lunsj</a:t>
            </a:r>
          </a:p>
          <a:p>
            <a:pPr marL="0" indent="0">
              <a:buNone/>
            </a:pPr>
            <a:r>
              <a:rPr lang="nb-NO" sz="1400" b="1" dirty="0"/>
              <a:t>11.30-12.00  Panel – spørsmål og diskusjon</a:t>
            </a:r>
            <a:endParaRPr lang="nb-NO" sz="1400" dirty="0"/>
          </a:p>
          <a:p>
            <a:pPr marL="0" indent="0">
              <a:buNone/>
            </a:pPr>
            <a:r>
              <a:rPr lang="nb-NO" sz="1400" dirty="0"/>
              <a:t>	</a:t>
            </a:r>
            <a:endParaRPr lang="nb-NO" sz="1400" i="1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CF9CE55-F58B-6D6D-1B02-16165B20F6CD}"/>
              </a:ext>
            </a:extLst>
          </p:cNvPr>
          <p:cNvSpPr txBox="1"/>
          <p:nvPr/>
        </p:nvSpPr>
        <p:spPr>
          <a:xfrm>
            <a:off x="4504548" y="319974"/>
            <a:ext cx="7018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400" b="1" dirty="0"/>
              <a:t>Bruk av KI i regelverksforvaltningen</a:t>
            </a:r>
          </a:p>
        </p:txBody>
      </p:sp>
    </p:spTree>
    <p:extLst>
      <p:ext uri="{BB962C8B-B14F-4D97-AF65-F5344CB8AC3E}">
        <p14:creationId xmlns:p14="http://schemas.microsoft.com/office/powerpoint/2010/main" val="979462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14969</TotalTime>
  <Words>370</Words>
  <Application>Microsoft Office PowerPoint</Application>
  <PresentationFormat>Widescreen</PresentationFormat>
  <Paragraphs>60</Paragraphs>
  <Slides>5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</vt:i4>
      </vt:variant>
    </vt:vector>
  </HeadingPairs>
  <TitlesOfParts>
    <vt:vector size="11" baseType="lpstr">
      <vt:lpstr>Amasis MT Pro Medium</vt:lpstr>
      <vt:lpstr>Arial</vt:lpstr>
      <vt:lpstr>Calibri</vt:lpstr>
      <vt:lpstr>Calibri Light</vt:lpstr>
      <vt:lpstr>Wingdings</vt:lpstr>
      <vt:lpstr>Office-tema</vt:lpstr>
      <vt:lpstr>Bruk av KI i regelverksforvaltningen</vt:lpstr>
      <vt:lpstr>Nettverk for regelverksforvaltning</vt:lpstr>
      <vt:lpstr>Regelverksforvaltning</vt:lpstr>
      <vt:lpstr>Utnytte mulighetene i kunstig intelligens</vt:lpstr>
      <vt:lpstr>Dagens program: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Hva kan bidra til bedre etterlevelse av regelverk</dc:title>
  <dc:creator>Thomas Hol Fosse</dc:creator>
  <cp:lastModifiedBy>Kjørholt, Hanne</cp:lastModifiedBy>
  <cp:revision>14</cp:revision>
  <dcterms:created xsi:type="dcterms:W3CDTF">2022-05-19T07:24:53Z</dcterms:created>
  <dcterms:modified xsi:type="dcterms:W3CDTF">2024-11-19T15:37:30Z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8ed6534-701e-4052-b9aa-6ed330ffc3a5_Enabled">
    <vt:lpwstr>true</vt:lpwstr>
  </property>
  <property fmtid="{D5CDD505-2E9C-101B-9397-08002B2CF9AE}" pid="3" name="MSIP_Label_68ed6534-701e-4052-b9aa-6ed330ffc3a5_SetDate">
    <vt:lpwstr>2024-11-07T16:08:38Z</vt:lpwstr>
  </property>
  <property fmtid="{D5CDD505-2E9C-101B-9397-08002B2CF9AE}" pid="4" name="MSIP_Label_68ed6534-701e-4052-b9aa-6ed330ffc3a5_Method">
    <vt:lpwstr>Privileged</vt:lpwstr>
  </property>
  <property fmtid="{D5CDD505-2E9C-101B-9397-08002B2CF9AE}" pid="5" name="MSIP_Label_68ed6534-701e-4052-b9aa-6ed330ffc3a5_Name">
    <vt:lpwstr>Åpen</vt:lpwstr>
  </property>
  <property fmtid="{D5CDD505-2E9C-101B-9397-08002B2CF9AE}" pid="6" name="MSIP_Label_68ed6534-701e-4052-b9aa-6ed330ffc3a5_SiteId">
    <vt:lpwstr>c9b0d3b5-c035-4c08-8136-760ae8c28600</vt:lpwstr>
  </property>
  <property fmtid="{D5CDD505-2E9C-101B-9397-08002B2CF9AE}" pid="7" name="MSIP_Label_68ed6534-701e-4052-b9aa-6ed330ffc3a5_ActionId">
    <vt:lpwstr>8a8e1b0b-e69f-4269-9eaf-920071d2341d</vt:lpwstr>
  </property>
  <property fmtid="{D5CDD505-2E9C-101B-9397-08002B2CF9AE}" pid="8" name="MSIP_Label_68ed6534-701e-4052-b9aa-6ed330ffc3a5_ContentBits">
    <vt:lpwstr>0</vt:lpwstr>
  </property>
</Properties>
</file>