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6" r:id="rId6"/>
    <p:sldId id="267" r:id="rId7"/>
    <p:sldId id="269" r:id="rId8"/>
    <p:sldId id="270" r:id="rId9"/>
    <p:sldId id="287" r:id="rId10"/>
    <p:sldId id="291" r:id="rId11"/>
    <p:sldId id="290" r:id="rId12"/>
    <p:sldId id="289" r:id="rId13"/>
    <p:sldId id="286" r:id="rId14"/>
    <p:sldId id="258" r:id="rId15"/>
    <p:sldId id="294" r:id="rId16"/>
    <p:sldId id="260" r:id="rId17"/>
    <p:sldId id="273" r:id="rId18"/>
    <p:sldId id="274" r:id="rId19"/>
    <p:sldId id="271" r:id="rId20"/>
    <p:sldId id="272" r:id="rId21"/>
    <p:sldId id="292" r:id="rId22"/>
    <p:sldId id="293" r:id="rId23"/>
    <p:sldId id="285" r:id="rId24"/>
    <p:sldId id="282" r:id="rId25"/>
    <p:sldId id="281" r:id="rId26"/>
    <p:sldId id="295" r:id="rId27"/>
    <p:sldId id="284" r:id="rId28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099761-DBA5-7FCD-D62C-7C588F5846BA}" v="3" dt="2024-12-16T18:26:24.3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jørholt, Hanne" userId="S::hanne.kjorholt@skatteetaten.no::942fe4c0-d663-4f26-840f-84e49c821cf1" providerId="AD" clId="Web-{781AD820-31E2-9A48-D6A3-EA65BE5D6054}"/>
    <pc:docChg chg="addSld delSld">
      <pc:chgData name="Kjørholt, Hanne" userId="S::hanne.kjorholt@skatteetaten.no::942fe4c0-d663-4f26-840f-84e49c821cf1" providerId="AD" clId="Web-{781AD820-31E2-9A48-D6A3-EA65BE5D6054}" dt="2024-12-03T16:35:06.989" v="3"/>
      <pc:docMkLst>
        <pc:docMk/>
      </pc:docMkLst>
      <pc:sldChg chg="add del">
        <pc:chgData name="Kjørholt, Hanne" userId="S::hanne.kjorholt@skatteetaten.no::942fe4c0-d663-4f26-840f-84e49c821cf1" providerId="AD" clId="Web-{781AD820-31E2-9A48-D6A3-EA65BE5D6054}" dt="2024-12-03T16:35:06.411" v="2"/>
        <pc:sldMkLst>
          <pc:docMk/>
          <pc:sldMk cId="1287363598" sldId="266"/>
        </pc:sldMkLst>
      </pc:sldChg>
      <pc:sldChg chg="add del">
        <pc:chgData name="Kjørholt, Hanne" userId="S::hanne.kjorholt@skatteetaten.no::942fe4c0-d663-4f26-840f-84e49c821cf1" providerId="AD" clId="Web-{781AD820-31E2-9A48-D6A3-EA65BE5D6054}" dt="2024-12-03T16:35:06.989" v="3"/>
        <pc:sldMkLst>
          <pc:docMk/>
          <pc:sldMk cId="16602" sldId="267"/>
        </pc:sldMkLst>
      </pc:sldChg>
    </pc:docChg>
  </pc:docChgLst>
  <pc:docChgLst>
    <pc:chgData name="Kjørholt, Hanne" userId="S::hanne.kjorholt@skatteetaten.no::942fe4c0-d663-4f26-840f-84e49c821cf1" providerId="AD" clId="Web-{BB099761-DBA5-7FCD-D62C-7C588F5846BA}"/>
    <pc:docChg chg="delSld">
      <pc:chgData name="Kjørholt, Hanne" userId="S::hanne.kjorholt@skatteetaten.no::942fe4c0-d663-4f26-840f-84e49c821cf1" providerId="AD" clId="Web-{BB099761-DBA5-7FCD-D62C-7C588F5846BA}" dt="2024-12-16T18:26:24.368" v="2"/>
      <pc:docMkLst>
        <pc:docMk/>
      </pc:docMkLst>
      <pc:sldChg chg="del">
        <pc:chgData name="Kjørholt, Hanne" userId="S::hanne.kjorholt@skatteetaten.no::942fe4c0-d663-4f26-840f-84e49c821cf1" providerId="AD" clId="Web-{BB099761-DBA5-7FCD-D62C-7C588F5846BA}" dt="2024-12-16T18:26:23.102" v="0"/>
        <pc:sldMkLst>
          <pc:docMk/>
          <pc:sldMk cId="2024560608" sldId="278"/>
        </pc:sldMkLst>
      </pc:sldChg>
      <pc:sldChg chg="del">
        <pc:chgData name="Kjørholt, Hanne" userId="S::hanne.kjorholt@skatteetaten.no::942fe4c0-d663-4f26-840f-84e49c821cf1" providerId="AD" clId="Web-{BB099761-DBA5-7FCD-D62C-7C588F5846BA}" dt="2024-12-16T18:26:23.665" v="1"/>
        <pc:sldMkLst>
          <pc:docMk/>
          <pc:sldMk cId="4192728089" sldId="279"/>
        </pc:sldMkLst>
      </pc:sldChg>
      <pc:sldChg chg="del">
        <pc:chgData name="Kjørholt, Hanne" userId="S::hanne.kjorholt@skatteetaten.no::942fe4c0-d663-4f26-840f-84e49c821cf1" providerId="AD" clId="Web-{BB099761-DBA5-7FCD-D62C-7C588F5846BA}" dt="2024-12-16T18:26:24.368" v="2"/>
        <pc:sldMkLst>
          <pc:docMk/>
          <pc:sldMk cId="3858358127" sldId="28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C2B1A42-6689-CB90-1391-77A20D7D1D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21DD2391-E700-32AB-5F0D-4CD840DBAA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n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8D409A9-30CF-F6E6-0974-F179A6D43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F323-3520-4DD5-87CA-B32C10A20E91}" type="datetimeFigureOut">
              <a:rPr lang="nn-NO" smtClean="0"/>
              <a:t>16.12.2024</a:t>
            </a:fld>
            <a:endParaRPr lang="nn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6381B9B-AAFE-1B59-D279-4D00A49AE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0B2F82F-0920-A997-072D-004B34931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DC29-E920-4649-975C-2C97CED003D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561198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A52E391-AAA9-D80C-4D33-C6CCF5291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488E8088-A848-2DB3-2960-9C54E2E073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0D62689-5A77-0900-BA47-6CA42AAD4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F323-3520-4DD5-87CA-B32C10A20E91}" type="datetimeFigureOut">
              <a:rPr lang="nn-NO" smtClean="0"/>
              <a:t>16.12.2024</a:t>
            </a:fld>
            <a:endParaRPr lang="nn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6244816-F0D2-18B4-AF05-37186B31D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88B8754-CD69-CF5C-F64C-AE40FE224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DC29-E920-4649-975C-2C97CED003D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98732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9353A79B-8A7E-C765-EC54-C1C689C297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6611B4E1-B20D-00BE-C8D8-3BBEB097E8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89CD8FC-8E35-E104-5F76-CD07AF4CC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F323-3520-4DD5-87CA-B32C10A20E91}" type="datetimeFigureOut">
              <a:rPr lang="nn-NO" smtClean="0"/>
              <a:t>16.12.2024</a:t>
            </a:fld>
            <a:endParaRPr lang="nn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65270AD-7809-0BCA-07D4-106A62143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AB49C00-D7FA-14E3-CFEB-0B2CB649A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DC29-E920-4649-975C-2C97CED003D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101729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9494544-B525-A871-BCA7-05629D925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7EF541E-9AD1-8274-A1ED-AC80F71B9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9B7DD1D-41B5-CD9A-3F35-A0F1AE26A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F323-3520-4DD5-87CA-B32C10A20E91}" type="datetimeFigureOut">
              <a:rPr lang="nn-NO" smtClean="0"/>
              <a:t>16.12.2024</a:t>
            </a:fld>
            <a:endParaRPr lang="nn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088A295-166B-8E39-822E-69F92191B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92602E7-9046-BCC0-BEE4-4ACAD9BEF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DC29-E920-4649-975C-2C97CED003D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720721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2E9F502-A681-C88C-1E64-85ED442F6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8BBFC0A-BF36-BC94-9B76-260FCA2CF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5E60622-DBD9-9153-FED0-B6A03422F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F323-3520-4DD5-87CA-B32C10A20E91}" type="datetimeFigureOut">
              <a:rPr lang="nn-NO" smtClean="0"/>
              <a:t>16.12.2024</a:t>
            </a:fld>
            <a:endParaRPr lang="nn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A4B3AE0-9F70-82E0-7FE2-0F8CFAE6F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63E1732-D5AC-126F-578F-CABBB4947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DC29-E920-4649-975C-2C97CED003D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409216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86672C3-AD0B-873B-39D2-87ADC7537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46F559E-F600-97D1-569A-92686B1CBB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737198D-781B-15E6-69C9-A4347146B7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D887083-FB06-2844-1F22-B94EEE3A2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F323-3520-4DD5-87CA-B32C10A20E91}" type="datetimeFigureOut">
              <a:rPr lang="nn-NO" smtClean="0"/>
              <a:t>16.12.2024</a:t>
            </a:fld>
            <a:endParaRPr lang="nn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C8DF79C-B2B9-42FA-5E3E-1C5B45939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3C3D5C3-18AA-0B1D-AC4B-C54A70AB5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DC29-E920-4649-975C-2C97CED003D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491527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B4DA443-2573-3C04-097B-6393CE5D3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605BFF0-C6AC-FE48-BD70-93CED985A3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BDABAC8-6D11-6254-F9BF-564E538871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A340B9CC-7327-1956-C7EB-9CD25A618A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85F9743E-60A4-04FA-286A-76DC1BC2FB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DC3D98AF-CC67-BD11-F64E-712E2D9A0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F323-3520-4DD5-87CA-B32C10A20E91}" type="datetimeFigureOut">
              <a:rPr lang="nn-NO" smtClean="0"/>
              <a:t>16.12.2024</a:t>
            </a:fld>
            <a:endParaRPr lang="nn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6DD23BE8-C5A5-7406-0E7A-FC123CC66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14B3E7B9-823D-C7C1-812A-97F8903D0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DC29-E920-4649-975C-2C97CED003D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756104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33DE99-46B5-DCF1-C39F-31F5DA8DD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5C576E9-C356-172B-CB12-92AB65FEF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F323-3520-4DD5-87CA-B32C10A20E91}" type="datetimeFigureOut">
              <a:rPr lang="nn-NO" smtClean="0"/>
              <a:t>16.12.2024</a:t>
            </a:fld>
            <a:endParaRPr lang="nn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B972CDD-4E13-5894-A47B-B7D43AD43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C173C9D7-318F-0A53-6A77-DC57203E0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DC29-E920-4649-975C-2C97CED003D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160389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C952A34E-B0C8-74FE-3131-1AB365D05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F323-3520-4DD5-87CA-B32C10A20E91}" type="datetimeFigureOut">
              <a:rPr lang="nn-NO" smtClean="0"/>
              <a:t>16.12.2024</a:t>
            </a:fld>
            <a:endParaRPr lang="nn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19F25E01-BB79-E45D-1DDD-F8596F2C9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A021D7C-7373-E614-E4CE-59B902E0D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DC29-E920-4649-975C-2C97CED003D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006061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4ADEC46-56AC-884A-2BAC-A9CE6D154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507CDA4-9FA3-2362-85B1-00300E55A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A488808-A813-769E-57C8-BC8E491DAE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AEB25CA-6337-D217-5294-621DE6DA3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F323-3520-4DD5-87CA-B32C10A20E91}" type="datetimeFigureOut">
              <a:rPr lang="nn-NO" smtClean="0"/>
              <a:t>16.12.2024</a:t>
            </a:fld>
            <a:endParaRPr lang="nn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CE69A3F-37DB-0501-3E1F-7B1266AD0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A852D79-790E-94E7-4A9C-5CD992DE3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DC29-E920-4649-975C-2C97CED003D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124178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B70A72A-13E0-5FE3-0DC3-0DCEE9E1E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38BD0BE6-918D-67C9-50E8-D260D72041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n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87E55D4-FA5D-F3F8-A1E0-41E4E536B6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D60A4B0-83CB-9D11-306F-092AF1E38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F323-3520-4DD5-87CA-B32C10A20E91}" type="datetimeFigureOut">
              <a:rPr lang="nn-NO" smtClean="0"/>
              <a:t>16.12.2024</a:t>
            </a:fld>
            <a:endParaRPr lang="nn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1386F5F-C4E7-4B20-7070-E92B5C28C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788B8B4-063E-C0D9-2041-46FC97633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DC29-E920-4649-975C-2C97CED003D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637279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EA9B8598-BC34-1386-CF52-5B7628DAA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0B88BA8-88FB-644D-230F-0DE611105E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AB11F55-4CE1-52CA-DAE1-2C30900E52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BF323-3520-4DD5-87CA-B32C10A20E91}" type="datetimeFigureOut">
              <a:rPr lang="nn-NO" smtClean="0"/>
              <a:t>16.12.2024</a:t>
            </a:fld>
            <a:endParaRPr lang="nn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423A006-10A1-0131-DAB4-9003B89E78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n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C9F35CF-26AF-0A5E-87D1-54B78DAC14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7DC29-E920-4649-975C-2C97CED003D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971959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justitiabot.no/?nav=Hovedmeny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8F559A7-132A-46BB-6060-4C1D65C1A8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630487"/>
          </a:xfrm>
        </p:spPr>
        <p:txBody>
          <a:bodyPr>
            <a:normAutofit/>
          </a:bodyPr>
          <a:lstStyle/>
          <a:p>
            <a:pPr>
              <a:spcAft>
                <a:spcPts val="800"/>
              </a:spcAft>
            </a:pPr>
            <a:r>
              <a:rPr lang="nn-NO" b="1" i="0">
                <a:solidFill>
                  <a:srgbClr val="2F2F33"/>
                </a:solidFill>
                <a:effectLst/>
                <a:latin typeface="Nunito Sans" pitchFamily="2" charset="0"/>
              </a:rPr>
              <a:t>Digitalisering og KI </a:t>
            </a:r>
            <a:br>
              <a:rPr lang="nn-NO" b="1" i="0">
                <a:solidFill>
                  <a:srgbClr val="2F2F33"/>
                </a:solidFill>
                <a:effectLst/>
                <a:latin typeface="Nunito Sans" pitchFamily="2" charset="0"/>
              </a:rPr>
            </a:br>
            <a:r>
              <a:rPr lang="nn-NO" sz="4000" b="1" i="0">
                <a:solidFill>
                  <a:srgbClr val="2F2F33"/>
                </a:solidFill>
                <a:effectLst/>
                <a:latin typeface="Nunito Sans" pitchFamily="2" charset="0"/>
              </a:rPr>
              <a:t>Med rettshistoriske briller</a:t>
            </a:r>
            <a:endParaRPr lang="nn-NO" sz="400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A77EA05C-3DA2-CD2F-0418-2458CC7809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81474"/>
            <a:ext cx="9144000" cy="1076325"/>
          </a:xfrm>
        </p:spPr>
        <p:txBody>
          <a:bodyPr/>
          <a:lstStyle/>
          <a:p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986154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05A257F-068D-321A-D9FF-65AE8A7FE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/>
              <a:t>3. historiske lærdom og nyare rettshistorie</a:t>
            </a:r>
            <a:endParaRPr lang="nn-NO" i="1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7498FC0-9B43-C975-A956-E0247323E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14600"/>
            <a:ext cx="10515600" cy="3800475"/>
          </a:xfrm>
        </p:spPr>
        <p:txBody>
          <a:bodyPr>
            <a:normAutofit/>
          </a:bodyPr>
          <a:lstStyle/>
          <a:p>
            <a:r>
              <a:rPr lang="nn-NO"/>
              <a:t>Eit målbart utviklingstrekk i vår tid: </a:t>
            </a:r>
            <a:r>
              <a:rPr lang="nn-NO" i="1"/>
              <a:t>Auken i </a:t>
            </a:r>
            <a:r>
              <a:rPr lang="nn-NO" i="1" err="1"/>
              <a:t>lovmateriale</a:t>
            </a:r>
            <a:endParaRPr lang="nn-NO" i="1"/>
          </a:p>
          <a:p>
            <a:pPr lvl="1"/>
            <a:r>
              <a:rPr lang="nn-NO"/>
              <a:t>Talet på norske lover har auka med 30% sidan 1985</a:t>
            </a:r>
          </a:p>
          <a:p>
            <a:pPr lvl="2"/>
            <a:r>
              <a:rPr lang="nn-NO"/>
              <a:t>Kompleksiteten I lovene har auka med 400%</a:t>
            </a:r>
          </a:p>
          <a:p>
            <a:pPr lvl="3"/>
            <a:r>
              <a:rPr lang="nn-NO"/>
              <a:t>Kompleksitet = Interntilvisingar</a:t>
            </a:r>
          </a:p>
          <a:p>
            <a:pPr lvl="1"/>
            <a:r>
              <a:rPr lang="nn-NO"/>
              <a:t>Talet på forskrifter har auka med 100% sidan 1985</a:t>
            </a:r>
          </a:p>
          <a:p>
            <a:pPr lvl="2"/>
            <a:r>
              <a:rPr lang="nn-NO"/>
              <a:t>Lengda på forskriftene har auka 100%</a:t>
            </a:r>
          </a:p>
          <a:p>
            <a:pPr lvl="1"/>
            <a:r>
              <a:rPr lang="nn-NO"/>
              <a:t>Mengda forarbeid har auka med 50% sidan 1985</a:t>
            </a:r>
          </a:p>
        </p:txBody>
      </p:sp>
    </p:spTree>
    <p:extLst>
      <p:ext uri="{BB962C8B-B14F-4D97-AF65-F5344CB8AC3E}">
        <p14:creationId xmlns:p14="http://schemas.microsoft.com/office/powerpoint/2010/main" val="3127142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2909FC1-CA6B-27E5-85C7-F48FD31E4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/>
              <a:t>Digitalisering av rettskjelder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58532B8-5AFC-E09A-2F8F-BFC6B4583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n-NO"/>
          </a:p>
          <a:p>
            <a:r>
              <a:rPr lang="nn-NO"/>
              <a:t>Frå 2015 er lov, forarbeid, høgsterettspraksis og undrerettspraksis ikkje lenger formidla på papir men digitalt</a:t>
            </a:r>
          </a:p>
          <a:p>
            <a:pPr lvl="1"/>
            <a:r>
              <a:rPr lang="nn-NO"/>
              <a:t>Rettskjeldene er elektronisk </a:t>
            </a:r>
            <a:r>
              <a:rPr lang="nn-NO" err="1"/>
              <a:t>søkbare</a:t>
            </a:r>
            <a:endParaRPr lang="nn-NO"/>
          </a:p>
          <a:p>
            <a:r>
              <a:rPr lang="nn-NO"/>
              <a:t>Endrar både spørsmålet om relevante rettskjelder og deira vekt, og tolkingskonteksten</a:t>
            </a:r>
          </a:p>
          <a:p>
            <a:endParaRPr lang="nn-NO"/>
          </a:p>
          <a:p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456762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36001E3-1E8B-FCC5-3122-6DE356DF6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/>
              <a:t>Den </a:t>
            </a:r>
            <a:r>
              <a:rPr lang="nn-NO" err="1"/>
              <a:t>algoritimiske</a:t>
            </a:r>
            <a:r>
              <a:rPr lang="nn-NO"/>
              <a:t> metoden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B49B7FA-5774-DAF8-4BF8-C95370635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n-NO"/>
          </a:p>
          <a:p>
            <a:r>
              <a:rPr lang="nn-NO"/>
              <a:t>Ein </a:t>
            </a:r>
            <a:r>
              <a:rPr lang="nn-NO" err="1"/>
              <a:t>immiterar</a:t>
            </a:r>
            <a:r>
              <a:rPr lang="nn-NO"/>
              <a:t> den ein kommuniserer med</a:t>
            </a:r>
          </a:p>
          <a:p>
            <a:pPr lvl="1"/>
            <a:r>
              <a:rPr lang="nn-NO"/>
              <a:t>Ekteskapsforsking</a:t>
            </a:r>
          </a:p>
          <a:p>
            <a:r>
              <a:rPr lang="nn-NO"/>
              <a:t>Vi kommuniserer med det digitale</a:t>
            </a:r>
          </a:p>
          <a:p>
            <a:pPr lvl="1"/>
            <a:r>
              <a:rPr lang="nn-NO"/>
              <a:t>PC, smarttelefon, etc. </a:t>
            </a:r>
          </a:p>
          <a:p>
            <a:r>
              <a:rPr lang="nn-NO"/>
              <a:t>Etter meir enn 30 år med </a:t>
            </a:r>
            <a:r>
              <a:rPr lang="nn-NO" err="1"/>
              <a:t>datakommunikasjkon</a:t>
            </a:r>
            <a:r>
              <a:rPr lang="nn-NO"/>
              <a:t> </a:t>
            </a:r>
            <a:r>
              <a:rPr lang="nn-NO" err="1"/>
              <a:t>immiterer</a:t>
            </a:r>
            <a:r>
              <a:rPr lang="nn-NO"/>
              <a:t> vi den digitale logikk i går juridiske metode</a:t>
            </a:r>
          </a:p>
          <a:p>
            <a:pPr lvl="1"/>
            <a:r>
              <a:rPr lang="nn-NO"/>
              <a:t>Vi har gjennom praksis fått ein </a:t>
            </a:r>
            <a:r>
              <a:rPr lang="nn-NO" err="1"/>
              <a:t>algoritmisk</a:t>
            </a:r>
            <a:r>
              <a:rPr lang="nn-NO"/>
              <a:t> juridisk metode</a:t>
            </a:r>
          </a:p>
        </p:txBody>
      </p:sp>
    </p:spTree>
    <p:extLst>
      <p:ext uri="{BB962C8B-B14F-4D97-AF65-F5344CB8AC3E}">
        <p14:creationId xmlns:p14="http://schemas.microsoft.com/office/powerpoint/2010/main" val="3442574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FB42AEE-6F18-339E-0C43-BA2210DBE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/>
              <a:t>Nye trekk ved norsk juridisk metode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BAC7BB8-E813-7183-7106-D81E479DE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 lnSpcReduction="10000"/>
          </a:bodyPr>
          <a:lstStyle/>
          <a:p>
            <a:endParaRPr lang="nn-NO"/>
          </a:p>
          <a:p>
            <a:endParaRPr lang="nn-NO"/>
          </a:p>
          <a:p>
            <a:r>
              <a:rPr lang="nn-NO"/>
              <a:t>Relevante rettskjelder og deira vekt</a:t>
            </a:r>
          </a:p>
          <a:p>
            <a:pPr lvl="1"/>
            <a:r>
              <a:rPr lang="nn-NO"/>
              <a:t>Frå kvalitet til kvantitet</a:t>
            </a:r>
          </a:p>
          <a:p>
            <a:r>
              <a:rPr lang="nn-NO"/>
              <a:t>Databasen som rettskjelde</a:t>
            </a:r>
          </a:p>
          <a:p>
            <a:pPr lvl="1"/>
            <a:r>
              <a:rPr lang="nn-NO"/>
              <a:t>Lang og konsistent praksis</a:t>
            </a:r>
          </a:p>
          <a:p>
            <a:pPr lvl="2"/>
            <a:r>
              <a:rPr lang="nn-NO"/>
              <a:t>Skattesaker: </a:t>
            </a:r>
            <a:r>
              <a:rPr lang="nn-NO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Til dømes </a:t>
            </a:r>
            <a:r>
              <a:rPr lang="nn-NO">
                <a:solidFill>
                  <a:srgbClr val="333333"/>
                </a:solidFill>
                <a:effectLst/>
                <a:ea typeface="Calibri" panose="020F0502020204030204" pitchFamily="34" charset="0"/>
                <a:cs typeface="Helvetica" panose="020B0604020202020204" pitchFamily="34" charset="0"/>
              </a:rPr>
              <a:t>HR-2021-1243-A – UTV-2021-877 (55) og HR-2017-2248-A – UTV-2017-1985 (31).</a:t>
            </a:r>
          </a:p>
          <a:p>
            <a:pPr lvl="1"/>
            <a:r>
              <a:rPr lang="nn-NO" err="1"/>
              <a:t>Nemdspraksis</a:t>
            </a:r>
            <a:r>
              <a:rPr lang="nn-NO"/>
              <a:t> eller forvaltningspraksis utkonkurrerer høgsterettspraksis</a:t>
            </a:r>
          </a:p>
          <a:p>
            <a:pPr lvl="1"/>
            <a:r>
              <a:rPr lang="nn-NO"/>
              <a:t>Eller som høgsterettspraksis aksepterer som normativ</a:t>
            </a:r>
          </a:p>
          <a:p>
            <a:pPr lvl="2"/>
            <a:r>
              <a:rPr lang="nn-NO"/>
              <a:t>Til dømes HR-2018-442-A (28), jf. HR-2015-1093-A – Rt-2015-577 (79), HR-2013-2640-A – Rt-2013-1689 (32), HR-2006-1750-A – Rt-2006-1217 (37), HR-2006-1162-A – Rt-2006-871 (40)</a:t>
            </a:r>
          </a:p>
        </p:txBody>
      </p:sp>
    </p:spTree>
    <p:extLst>
      <p:ext uri="{BB962C8B-B14F-4D97-AF65-F5344CB8AC3E}">
        <p14:creationId xmlns:p14="http://schemas.microsoft.com/office/powerpoint/2010/main" val="22972882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FB42AEE-6F18-339E-0C43-BA2210DBE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/>
              <a:t>Nye trekk ved norsk juridisk metode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BAC7BB8-E813-7183-7106-D81E479DE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167312"/>
          </a:xfrm>
        </p:spPr>
        <p:txBody>
          <a:bodyPr>
            <a:normAutofit/>
          </a:bodyPr>
          <a:lstStyle/>
          <a:p>
            <a:endParaRPr lang="nn-NO"/>
          </a:p>
          <a:p>
            <a:endParaRPr lang="nn-NO"/>
          </a:p>
          <a:p>
            <a:r>
              <a:rPr lang="nn-NO"/>
              <a:t>Tolkingskontekst</a:t>
            </a:r>
          </a:p>
          <a:p>
            <a:pPr lvl="1"/>
            <a:r>
              <a:rPr lang="nn-NO"/>
              <a:t>Ein finn i mindre grad ein sentral paragraf i lov eller avsnitt i ein høgsterettsdom eller eit forarbeid, og les den opp mot lova eller høgsterettsdommen</a:t>
            </a:r>
          </a:p>
          <a:p>
            <a:pPr lvl="1"/>
            <a:r>
              <a:rPr lang="nn-NO"/>
              <a:t>I staden finn ein mange utsegn i lov og mange utsegn i høgsterettspraksis, og held opp mot kvarandre</a:t>
            </a:r>
          </a:p>
          <a:p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36685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FB42AEE-6F18-339E-0C43-BA2210DBE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/>
              <a:t>Nye trekk ved norsk juridisk metode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BAC7BB8-E813-7183-7106-D81E479DE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8850"/>
            <a:ext cx="10515600" cy="4264024"/>
          </a:xfrm>
        </p:spPr>
        <p:txBody>
          <a:bodyPr>
            <a:normAutofit/>
          </a:bodyPr>
          <a:lstStyle/>
          <a:p>
            <a:r>
              <a:rPr lang="nn-NO"/>
              <a:t>Korleis vi skriv juss</a:t>
            </a:r>
          </a:p>
          <a:p>
            <a:pPr lvl="1"/>
            <a:r>
              <a:rPr lang="nn-NO"/>
              <a:t>Samansett rettskjeldebruk</a:t>
            </a:r>
          </a:p>
          <a:p>
            <a:pPr lvl="2"/>
            <a:r>
              <a:rPr lang="nn-NO"/>
              <a:t>Studie av Dina Skotnes</a:t>
            </a:r>
          </a:p>
          <a:p>
            <a:pPr lvl="1"/>
            <a:r>
              <a:rPr lang="nn-NO"/>
              <a:t>For å svara på eitt rettsleg spørsmål, må vi bruka </a:t>
            </a:r>
          </a:p>
          <a:p>
            <a:pPr lvl="1"/>
            <a:r>
              <a:rPr lang="nn-NO" i="1">
                <a:solidFill>
                  <a:srgbClr val="FF0000"/>
                </a:solidFill>
              </a:rPr>
              <a:t>fleire rettskjelder</a:t>
            </a:r>
          </a:p>
          <a:p>
            <a:pPr lvl="1"/>
            <a:r>
              <a:rPr lang="nn-NO"/>
              <a:t>som gjer at vi må dela spørsmålet opp i fleire delspørsmål, og får dermed </a:t>
            </a:r>
          </a:p>
          <a:p>
            <a:pPr lvl="1"/>
            <a:r>
              <a:rPr lang="nn-NO" i="1">
                <a:solidFill>
                  <a:srgbClr val="FF0000"/>
                </a:solidFill>
              </a:rPr>
              <a:t>fleire tolkingsrundar</a:t>
            </a:r>
          </a:p>
          <a:p>
            <a:pPr lvl="1"/>
            <a:r>
              <a:rPr lang="nn-NO"/>
              <a:t>Der det rettslege materialet må koplast til saksfakta gjennom </a:t>
            </a:r>
          </a:p>
          <a:p>
            <a:pPr lvl="1"/>
            <a:r>
              <a:rPr lang="nn-NO" i="1">
                <a:solidFill>
                  <a:srgbClr val="FF0000"/>
                </a:solidFill>
              </a:rPr>
              <a:t>fleire subsumsjonar </a:t>
            </a:r>
          </a:p>
        </p:txBody>
      </p:sp>
    </p:spTree>
    <p:extLst>
      <p:ext uri="{BB962C8B-B14F-4D97-AF65-F5344CB8AC3E}">
        <p14:creationId xmlns:p14="http://schemas.microsoft.com/office/powerpoint/2010/main" val="7639878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E6E1AB2-0DEC-335C-125B-7CDEA2B06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85776F0-2D1C-CC55-FFE2-3F458DD8F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n-NO" sz="4400"/>
              <a:t>Summa summarum:</a:t>
            </a:r>
          </a:p>
          <a:p>
            <a:pPr lvl="1"/>
            <a:r>
              <a:rPr lang="nn-NO" sz="3600" i="1"/>
              <a:t>Vi har alt endre juridisk metode for å møte utfordringa med store mengder rettsleg materiale</a:t>
            </a:r>
            <a:endParaRPr lang="nn-NO" sz="3200" i="1"/>
          </a:p>
          <a:p>
            <a:pPr lvl="1"/>
            <a:r>
              <a:rPr lang="nn-NO" sz="4000" i="1"/>
              <a:t>og no har vi òg fått KI-instrument som gjer at vi kan utnytta potensialet til den nye metoden</a:t>
            </a:r>
          </a:p>
          <a:p>
            <a:pPr lvl="2"/>
            <a:r>
              <a:rPr lang="nn-NO" sz="3600" i="1">
                <a:solidFill>
                  <a:srgbClr val="FF0000"/>
                </a:solidFill>
              </a:rPr>
              <a:t>4 og 5 historiske lærdom</a:t>
            </a:r>
          </a:p>
        </p:txBody>
      </p:sp>
    </p:spTree>
    <p:extLst>
      <p:ext uri="{BB962C8B-B14F-4D97-AF65-F5344CB8AC3E}">
        <p14:creationId xmlns:p14="http://schemas.microsoft.com/office/powerpoint/2010/main" val="4508616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89827BC-5E92-E7DB-ED46-DD42046A9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/>
              <a:t>4. historiske lærdom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44C7F2E-FB3A-7298-D1F1-E396DB12C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8350"/>
            <a:ext cx="10515600" cy="4629149"/>
          </a:xfrm>
        </p:spPr>
        <p:txBody>
          <a:bodyPr>
            <a:normAutofit/>
          </a:bodyPr>
          <a:lstStyle/>
          <a:p>
            <a:endParaRPr lang="nn-NO"/>
          </a:p>
          <a:p>
            <a:endParaRPr lang="nn-NO"/>
          </a:p>
          <a:p>
            <a:r>
              <a:rPr lang="nn-NO" err="1"/>
              <a:t>JustisiaBot</a:t>
            </a:r>
            <a:endParaRPr lang="nn-NO"/>
          </a:p>
          <a:p>
            <a:pPr lvl="1"/>
            <a:r>
              <a:rPr lang="nb-NO"/>
              <a:t>«</a:t>
            </a:r>
            <a:r>
              <a:rPr lang="nb-NO" err="1"/>
              <a:t>JustitiaBot</a:t>
            </a:r>
            <a:r>
              <a:rPr lang="nb-NO"/>
              <a:t> er en plattform utviklet av studenter, for studenter, med en klar visjon: å bringe innovative løsninger til jusutdanningen og fremme læring.»</a:t>
            </a:r>
          </a:p>
          <a:p>
            <a:pPr lvl="1"/>
            <a:r>
              <a:rPr lang="nb-NO"/>
              <a:t>Tilbyr kurs, </a:t>
            </a:r>
            <a:r>
              <a:rPr lang="nb-NO">
                <a:solidFill>
                  <a:srgbClr val="C00000"/>
                </a:solidFill>
              </a:rPr>
              <a:t>omskriving av juridiske </a:t>
            </a:r>
            <a:r>
              <a:rPr lang="nb-NO" err="1">
                <a:solidFill>
                  <a:srgbClr val="C00000"/>
                </a:solidFill>
              </a:rPr>
              <a:t>tekstar</a:t>
            </a:r>
            <a:r>
              <a:rPr lang="nb-NO">
                <a:solidFill>
                  <a:srgbClr val="C00000"/>
                </a:solidFill>
              </a:rPr>
              <a:t> </a:t>
            </a:r>
            <a:r>
              <a:rPr lang="nb-NO"/>
              <a:t>og </a:t>
            </a:r>
            <a:r>
              <a:rPr lang="nb-NO">
                <a:solidFill>
                  <a:srgbClr val="C00000"/>
                </a:solidFill>
              </a:rPr>
              <a:t>svar på juridiske spørsmål</a:t>
            </a:r>
            <a:r>
              <a:rPr lang="nb-NO"/>
              <a:t>	</a:t>
            </a:r>
            <a:endParaRPr lang="nn-NO"/>
          </a:p>
          <a:p>
            <a:pPr lvl="2"/>
            <a:r>
              <a:rPr lang="nn-NO">
                <a:hlinkClick r:id="rId2"/>
              </a:rPr>
              <a:t>https://justitiabot.no/?nav=Hovedmeny</a:t>
            </a:r>
            <a:r>
              <a:rPr lang="nn-NO"/>
              <a:t> </a:t>
            </a:r>
          </a:p>
          <a:p>
            <a:pPr marL="0" indent="0">
              <a:buNone/>
            </a:pPr>
            <a:endParaRPr lang="nn-NO"/>
          </a:p>
          <a:p>
            <a:endParaRPr lang="nn-NO"/>
          </a:p>
          <a:p>
            <a:endParaRPr lang="nn-NO"/>
          </a:p>
          <a:p>
            <a:endParaRPr lang="nn-NO"/>
          </a:p>
          <a:p>
            <a:endParaRPr lang="nn-NO"/>
          </a:p>
          <a:p>
            <a:endParaRPr lang="nn-NO"/>
          </a:p>
          <a:p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646597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89827BC-5E92-E7DB-ED46-DD42046A9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/>
              <a:t>4. historiske lærdom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44C7F2E-FB3A-7298-D1F1-E396DB12C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8350"/>
            <a:ext cx="10515600" cy="4629149"/>
          </a:xfrm>
        </p:spPr>
        <p:txBody>
          <a:bodyPr>
            <a:normAutofit/>
          </a:bodyPr>
          <a:lstStyle/>
          <a:p>
            <a:endParaRPr lang="nn-NO"/>
          </a:p>
          <a:p>
            <a:endParaRPr lang="nn-NO"/>
          </a:p>
          <a:p>
            <a:r>
              <a:rPr lang="nn-NO" err="1"/>
              <a:t>ChatGPT</a:t>
            </a:r>
            <a:r>
              <a:rPr lang="nn-NO"/>
              <a:t> (4o) vert brukt i ein rettsleg samanheng</a:t>
            </a:r>
          </a:p>
          <a:p>
            <a:pPr lvl="1"/>
            <a:r>
              <a:rPr lang="nn-NO"/>
              <a:t>Av studentar</a:t>
            </a:r>
          </a:p>
          <a:p>
            <a:pPr lvl="1"/>
            <a:r>
              <a:rPr lang="nn-NO"/>
              <a:t>Av dommarar</a:t>
            </a:r>
          </a:p>
          <a:p>
            <a:pPr lvl="1"/>
            <a:r>
              <a:rPr lang="nn-NO"/>
              <a:t>Ved klager på forvaltningsavgjerder</a:t>
            </a:r>
          </a:p>
          <a:p>
            <a:endParaRPr lang="nn-NO"/>
          </a:p>
          <a:p>
            <a:endParaRPr lang="nn-NO"/>
          </a:p>
          <a:p>
            <a:endParaRPr lang="nn-NO"/>
          </a:p>
          <a:p>
            <a:endParaRPr lang="nn-NO"/>
          </a:p>
          <a:p>
            <a:endParaRPr lang="nn-NO"/>
          </a:p>
          <a:p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5531292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89827BC-5E92-E7DB-ED46-DD42046A9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/>
              <a:t>4. historiske lærdom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44C7F2E-FB3A-7298-D1F1-E396DB12C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8350"/>
            <a:ext cx="10515600" cy="4629149"/>
          </a:xfrm>
        </p:spPr>
        <p:txBody>
          <a:bodyPr>
            <a:normAutofit/>
          </a:bodyPr>
          <a:lstStyle/>
          <a:p>
            <a:endParaRPr lang="nn-NO"/>
          </a:p>
          <a:p>
            <a:endParaRPr lang="nn-NO"/>
          </a:p>
          <a:p>
            <a:r>
              <a:rPr lang="nn-NO"/>
              <a:t>Meir kompliserte verktøy vert nytta i juridisk forsking	</a:t>
            </a:r>
          </a:p>
          <a:p>
            <a:pPr lvl="1"/>
            <a:r>
              <a:rPr lang="nn-NO"/>
              <a:t>Pågåande forskingsprosjekt</a:t>
            </a:r>
          </a:p>
          <a:p>
            <a:pPr lvl="2"/>
            <a:r>
              <a:rPr lang="nn-NO"/>
              <a:t>Forvaltningsavgjerder (Avgjerder til Utlendingsnemnda)</a:t>
            </a:r>
          </a:p>
          <a:p>
            <a:pPr lvl="2"/>
            <a:r>
              <a:rPr lang="nn-NO"/>
              <a:t>Etterforskingsdokument i saker om vald i nære relasjonar</a:t>
            </a:r>
          </a:p>
          <a:p>
            <a:pPr lvl="2"/>
            <a:r>
              <a:rPr lang="nn-NO"/>
              <a:t>Underrettsdommar i høve til Høgsterettsdommar</a:t>
            </a:r>
          </a:p>
          <a:p>
            <a:pPr marL="0" indent="0">
              <a:buNone/>
            </a:pPr>
            <a:endParaRPr lang="nn-NO"/>
          </a:p>
          <a:p>
            <a:endParaRPr lang="nn-NO"/>
          </a:p>
          <a:p>
            <a:endParaRPr lang="nn-NO"/>
          </a:p>
          <a:p>
            <a:endParaRPr lang="nn-NO"/>
          </a:p>
          <a:p>
            <a:endParaRPr lang="nn-NO"/>
          </a:p>
          <a:p>
            <a:endParaRPr lang="nn-NO"/>
          </a:p>
          <a:p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246790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4494B76-730D-444D-FF37-EF5CB7812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n-NO"/>
          </a:p>
        </p:txBody>
      </p:sp>
      <p:pic>
        <p:nvPicPr>
          <p:cNvPr id="4" name="Plassholder for innhold 3">
            <a:extLst>
              <a:ext uri="{FF2B5EF4-FFF2-40B4-BE49-F238E27FC236}">
                <a16:creationId xmlns:a16="http://schemas.microsoft.com/office/drawing/2014/main" id="{4AE72EDD-B9B0-3A00-DD72-63ED0E69B9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20800" y="2565399"/>
            <a:ext cx="3322320" cy="2682240"/>
          </a:xfrm>
          <a:prstGeom prst="rect">
            <a:avLst/>
          </a:prstGeom>
        </p:spPr>
      </p:pic>
      <p:pic>
        <p:nvPicPr>
          <p:cNvPr id="5" name="Bilde 4">
            <a:extLst>
              <a:ext uri="{FF2B5EF4-FFF2-40B4-BE49-F238E27FC236}">
                <a16:creationId xmlns:a16="http://schemas.microsoft.com/office/drawing/2014/main" id="{F5AB8B6B-0B89-7976-964E-3BAECB7901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5280" y="2245360"/>
            <a:ext cx="2905759" cy="3322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3635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89827BC-5E92-E7DB-ED46-DD42046A9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/>
              <a:t>4. historiske lærdom</a:t>
            </a:r>
            <a:endParaRPr lang="nn-NO">
              <a:solidFill>
                <a:srgbClr val="FF0000"/>
              </a:solidFill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44C7F2E-FB3A-7298-D1F1-E396DB12C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1875"/>
          </a:xfrm>
        </p:spPr>
        <p:txBody>
          <a:bodyPr/>
          <a:lstStyle/>
          <a:p>
            <a:endParaRPr lang="nn-NO"/>
          </a:p>
          <a:p>
            <a:r>
              <a:rPr lang="nn-NO"/>
              <a:t>Google </a:t>
            </a:r>
            <a:r>
              <a:rPr lang="nn-NO" err="1"/>
              <a:t>NotebookLM</a:t>
            </a:r>
            <a:r>
              <a:rPr lang="nn-NO"/>
              <a:t> (</a:t>
            </a:r>
            <a:r>
              <a:rPr lang="nn-NO">
                <a:solidFill>
                  <a:srgbClr val="FF0000"/>
                </a:solidFill>
              </a:rPr>
              <a:t>https://notebooklm.google/</a:t>
            </a:r>
            <a:r>
              <a:rPr lang="nn-NO"/>
              <a:t>) døme på eit nytt og svært nyttig verktøy som vi kan bruka i dag &lt;6. juni 2024&gt;</a:t>
            </a:r>
          </a:p>
          <a:p>
            <a:pPr lvl="1"/>
            <a:r>
              <a:rPr lang="nn-NO" i="1">
                <a:solidFill>
                  <a:srgbClr val="FF0000"/>
                </a:solidFill>
              </a:rPr>
              <a:t>Ikkje ny teknologi, men </a:t>
            </a:r>
          </a:p>
          <a:p>
            <a:pPr marL="457200" lvl="1" indent="0">
              <a:buNone/>
            </a:pPr>
            <a:r>
              <a:rPr lang="nn-NO" i="1">
                <a:solidFill>
                  <a:srgbClr val="FF0000"/>
                </a:solidFill>
              </a:rPr>
              <a:t>   meir tilgjengeleg teknologi</a:t>
            </a:r>
          </a:p>
          <a:p>
            <a:endParaRPr lang="nn-NO"/>
          </a:p>
          <a:p>
            <a:endParaRPr lang="nn-NO"/>
          </a:p>
          <a:p>
            <a:endParaRPr lang="nn-NO"/>
          </a:p>
          <a:p>
            <a:endParaRPr lang="nn-NO"/>
          </a:p>
          <a:p>
            <a:endParaRPr lang="nn-NO"/>
          </a:p>
          <a:p>
            <a:endParaRPr lang="nn-NO"/>
          </a:p>
          <a:p>
            <a:endParaRPr lang="nn-NO"/>
          </a:p>
          <a:p>
            <a:endParaRPr lang="nn-NO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8CF43050-39C4-940E-0E9A-921F5DB675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8349" y="3429000"/>
            <a:ext cx="4003675" cy="2697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7067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47E4F00-55C5-9CD3-732E-4571F1C2A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/>
              <a:t>5. historiske lærdom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AD7AB78-CD1A-DBDB-A51C-06CE8B24E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/>
              <a:t>Den norske staten tek ikkje ansvar for tilgjengeleggjering, men statsansvar vil kanskje vinna fram?</a:t>
            </a:r>
          </a:p>
          <a:p>
            <a:pPr lvl="1"/>
            <a:r>
              <a:rPr lang="nn-NO"/>
              <a:t>To amerikanske </a:t>
            </a:r>
            <a:r>
              <a:rPr lang="nn-NO">
                <a:solidFill>
                  <a:srgbClr val="C00000"/>
                </a:solidFill>
              </a:rPr>
              <a:t>private</a:t>
            </a:r>
            <a:r>
              <a:rPr lang="nn-NO"/>
              <a:t> og ei kinesisk digital rettsleg plattform brukar i dag KI for å finna rett rettsregel</a:t>
            </a:r>
          </a:p>
          <a:p>
            <a:pPr lvl="2"/>
            <a:r>
              <a:rPr lang="nn-NO"/>
              <a:t>og testa rettsregelen i ein </a:t>
            </a:r>
            <a:r>
              <a:rPr lang="nn-NO" i="1"/>
              <a:t>mute </a:t>
            </a:r>
            <a:r>
              <a:rPr lang="nn-NO" i="1" err="1"/>
              <a:t>court</a:t>
            </a:r>
            <a:endParaRPr lang="nn-NO" i="1"/>
          </a:p>
          <a:p>
            <a:pPr lvl="3"/>
            <a:r>
              <a:rPr lang="nn-NO"/>
              <a:t>Undersøkt at Jørgen Borchgrevink &lt;november 2023&gt;</a:t>
            </a:r>
          </a:p>
          <a:p>
            <a:pPr lvl="1"/>
            <a:r>
              <a:rPr lang="nn-NO"/>
              <a:t>Eu </a:t>
            </a:r>
            <a:r>
              <a:rPr lang="nn-NO" err="1"/>
              <a:t>eksprimenterer</a:t>
            </a:r>
            <a:r>
              <a:rPr lang="nn-NO"/>
              <a:t> med det same med si </a:t>
            </a:r>
            <a:r>
              <a:rPr lang="nn-NO" err="1"/>
              <a:t>Eur</a:t>
            </a:r>
            <a:r>
              <a:rPr lang="nn-NO"/>
              <a:t>-Lex-plattform</a:t>
            </a:r>
          </a:p>
          <a:p>
            <a:pPr lvl="1"/>
            <a:r>
              <a:rPr lang="nn-NO"/>
              <a:t>Portugal </a:t>
            </a:r>
            <a:r>
              <a:rPr lang="nn-NO" err="1"/>
              <a:t>eksprimenterer</a:t>
            </a:r>
            <a:r>
              <a:rPr lang="nn-NO"/>
              <a:t> med å trena </a:t>
            </a:r>
            <a:r>
              <a:rPr lang="nn-NO" err="1"/>
              <a:t>ChatGPT</a:t>
            </a:r>
            <a:r>
              <a:rPr lang="nn-NO"/>
              <a:t> på </a:t>
            </a:r>
            <a:r>
              <a:rPr lang="nn-NO" err="1"/>
              <a:t>protugisisk</a:t>
            </a:r>
            <a:r>
              <a:rPr lang="nn-NO"/>
              <a:t> rett</a:t>
            </a:r>
          </a:p>
        </p:txBody>
      </p:sp>
    </p:spTree>
    <p:extLst>
      <p:ext uri="{BB962C8B-B14F-4D97-AF65-F5344CB8AC3E}">
        <p14:creationId xmlns:p14="http://schemas.microsoft.com/office/powerpoint/2010/main" val="24065552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38454CE-9472-8B2C-88A2-08D3C0048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Kontekstuelle søk (á la </a:t>
            </a:r>
            <a:r>
              <a:rPr lang="nb-NO" err="1"/>
              <a:t>ChatGPT</a:t>
            </a:r>
            <a:r>
              <a:rPr lang="nb-NO"/>
              <a:t>)</a:t>
            </a:r>
          </a:p>
        </p:txBody>
      </p:sp>
      <p:pic>
        <p:nvPicPr>
          <p:cNvPr id="4" name="Plassholder for innhold 3">
            <a:extLst>
              <a:ext uri="{FF2B5EF4-FFF2-40B4-BE49-F238E27FC236}">
                <a16:creationId xmlns:a16="http://schemas.microsoft.com/office/drawing/2014/main" id="{7465C872-D144-09EA-689A-DBE465EB25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4338" y="1825625"/>
            <a:ext cx="610332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0062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AD8D88E-13F3-1D4F-EA55-7D3931E6D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/>
              <a:t>5. historiske lærdom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F29B5C9-D83A-EE7E-1047-8DA99DD235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n-NO"/>
          </a:p>
          <a:p>
            <a:endParaRPr lang="nn-NO"/>
          </a:p>
          <a:p>
            <a:r>
              <a:rPr lang="nn-NO"/>
              <a:t>Kvar skal vi byrja?</a:t>
            </a:r>
          </a:p>
          <a:p>
            <a:pPr lvl="1"/>
            <a:r>
              <a:rPr lang="nn-NO"/>
              <a:t>Ny lovgjevingsteknikk</a:t>
            </a:r>
          </a:p>
          <a:p>
            <a:pPr lvl="2"/>
            <a:r>
              <a:rPr lang="nn-NO">
                <a:solidFill>
                  <a:srgbClr val="C00000"/>
                </a:solidFill>
              </a:rPr>
              <a:t>Gjennom interntilvisingar læra KI å lesa dommar gjennom å laga kontekst for </a:t>
            </a:r>
            <a:r>
              <a:rPr lang="nn-NO" err="1">
                <a:solidFill>
                  <a:srgbClr val="C00000"/>
                </a:solidFill>
              </a:rPr>
              <a:t>kontrekstfri</a:t>
            </a:r>
            <a:r>
              <a:rPr lang="nn-NO">
                <a:solidFill>
                  <a:srgbClr val="C00000"/>
                </a:solidFill>
              </a:rPr>
              <a:t> lovtekst</a:t>
            </a:r>
          </a:p>
        </p:txBody>
      </p:sp>
    </p:spTree>
    <p:extLst>
      <p:ext uri="{BB962C8B-B14F-4D97-AF65-F5344CB8AC3E}">
        <p14:creationId xmlns:p14="http://schemas.microsoft.com/office/powerpoint/2010/main" val="10188843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5C50E0B-1675-E0E2-2FB5-2D4D520A6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C1C16F6-B578-F3B5-812A-3898815FA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n-NO" sz="4400"/>
              <a:t>Summa summarum:</a:t>
            </a:r>
          </a:p>
          <a:p>
            <a:pPr lvl="1"/>
            <a:r>
              <a:rPr lang="nn-NO" sz="4000">
                <a:solidFill>
                  <a:srgbClr val="FF0000"/>
                </a:solidFill>
              </a:rPr>
              <a:t>Det er ikkje eit alternativ å sitja og venta på kva som vil skje</a:t>
            </a:r>
          </a:p>
          <a:p>
            <a:pPr lvl="1"/>
            <a:r>
              <a:rPr lang="nn-NO" sz="4000">
                <a:solidFill>
                  <a:srgbClr val="FF0000"/>
                </a:solidFill>
              </a:rPr>
              <a:t>fordi endringane har skjedd, </a:t>
            </a:r>
          </a:p>
          <a:p>
            <a:pPr lvl="1"/>
            <a:r>
              <a:rPr lang="nn-NO" sz="4000">
                <a:solidFill>
                  <a:srgbClr val="FF0000"/>
                </a:solidFill>
              </a:rPr>
              <a:t>vi har svara på dei gjennom vår praksis, </a:t>
            </a:r>
          </a:p>
          <a:p>
            <a:pPr lvl="1"/>
            <a:r>
              <a:rPr lang="nn-NO" sz="4000">
                <a:solidFill>
                  <a:srgbClr val="FF0000"/>
                </a:solidFill>
              </a:rPr>
              <a:t>utvikling av verktøy er i gang</a:t>
            </a:r>
          </a:p>
        </p:txBody>
      </p:sp>
    </p:spTree>
    <p:extLst>
      <p:ext uri="{BB962C8B-B14F-4D97-AF65-F5344CB8AC3E}">
        <p14:creationId xmlns:p14="http://schemas.microsoft.com/office/powerpoint/2010/main" val="2298751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6FED7CE-3644-8397-1A4A-6BA360188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n-NO"/>
          </a:p>
        </p:txBody>
      </p:sp>
      <p:pic>
        <p:nvPicPr>
          <p:cNvPr id="4" name="Plassholder for innhold 3">
            <a:extLst>
              <a:ext uri="{FF2B5EF4-FFF2-40B4-BE49-F238E27FC236}">
                <a16:creationId xmlns:a16="http://schemas.microsoft.com/office/drawing/2014/main" id="{417E82A7-9960-DB42-F340-D50544241A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13760" y="1950720"/>
            <a:ext cx="5008880" cy="445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F4EBA39-C33F-DAB5-C1F7-48C42C1A8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Endringar</a:t>
            </a:r>
            <a:r>
              <a:rPr lang="en-GB"/>
              <a:t> </a:t>
            </a:r>
            <a:r>
              <a:rPr lang="en-GB" err="1"/>
              <a:t>i</a:t>
            </a:r>
            <a:r>
              <a:rPr lang="en-GB"/>
              <a:t> </a:t>
            </a:r>
            <a:r>
              <a:rPr lang="en-GB" err="1"/>
              <a:t>kommunikasjonseknologi</a:t>
            </a:r>
            <a:endParaRPr lang="en-GB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3AE5A31-2E52-75EF-8EF9-4FD42C2EF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5200"/>
          </a:xfrm>
        </p:spPr>
        <p:txBody>
          <a:bodyPr>
            <a:normAutofit/>
          </a:bodyPr>
          <a:lstStyle/>
          <a:p>
            <a:r>
              <a:rPr lang="nn-NO"/>
              <a:t>Teknologisk endring skjer heile tida</a:t>
            </a:r>
          </a:p>
          <a:p>
            <a:pPr lvl="1"/>
            <a:r>
              <a:rPr lang="nn-NO"/>
              <a:t>For eksempel skip, tog, bil og fly som transportmiddel</a:t>
            </a:r>
          </a:p>
          <a:p>
            <a:r>
              <a:rPr lang="nn-NO"/>
              <a:t>Endringar i kommunikasjonsteknologi er derimot sjeldne</a:t>
            </a:r>
          </a:p>
          <a:p>
            <a:pPr lvl="1"/>
            <a:r>
              <a:rPr lang="nn-NO"/>
              <a:t>1100-1200-talet</a:t>
            </a:r>
          </a:p>
          <a:p>
            <a:pPr lvl="2"/>
            <a:r>
              <a:rPr lang="nn-NO"/>
              <a:t>Frå munnleg til skriftleg kommunikasjon</a:t>
            </a:r>
          </a:p>
          <a:p>
            <a:pPr lvl="3"/>
            <a:r>
              <a:rPr lang="nn-NO"/>
              <a:t>Landslova av 1274</a:t>
            </a:r>
          </a:p>
          <a:p>
            <a:pPr lvl="1"/>
            <a:r>
              <a:rPr lang="nn-NO"/>
              <a:t>1600-1700-talet</a:t>
            </a:r>
          </a:p>
          <a:p>
            <a:pPr lvl="2"/>
            <a:r>
              <a:rPr lang="nn-NO"/>
              <a:t>Frå skriftleg til trykt kommunikasjon</a:t>
            </a:r>
          </a:p>
          <a:p>
            <a:pPr lvl="3"/>
            <a:r>
              <a:rPr lang="nn-NO"/>
              <a:t>Kristian 5. norske lov av 1687</a:t>
            </a:r>
          </a:p>
          <a:p>
            <a:pPr lvl="1"/>
            <a:r>
              <a:rPr lang="nn-NO"/>
              <a:t>1900-2000-talet</a:t>
            </a:r>
          </a:p>
          <a:p>
            <a:pPr lvl="2"/>
            <a:r>
              <a:rPr lang="nn-NO"/>
              <a:t>Frå trykt til digital kommunikasjon</a:t>
            </a:r>
          </a:p>
          <a:p>
            <a:pPr lvl="3"/>
            <a:r>
              <a:rPr lang="nn-NO"/>
              <a:t>Lovdata frå 1983</a:t>
            </a:r>
          </a:p>
          <a:p>
            <a:pPr lvl="1"/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615305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A97B813-D921-67CD-7CDA-E93FEDEC2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err="1"/>
              <a:t>Lærdommar</a:t>
            </a:r>
            <a:r>
              <a:rPr lang="nb-NO"/>
              <a:t> </a:t>
            </a:r>
            <a:r>
              <a:rPr lang="nb-NO" err="1"/>
              <a:t>frå</a:t>
            </a:r>
            <a:r>
              <a:rPr lang="nb-NO"/>
              <a:t> historia om relasjonen mellom rett og ny kommunikasjonsteknologi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BC86868-8F28-39B4-A57A-C112E8C80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5949"/>
            <a:ext cx="10515600" cy="4606925"/>
          </a:xfrm>
        </p:spPr>
        <p:txBody>
          <a:bodyPr>
            <a:normAutofit/>
          </a:bodyPr>
          <a:lstStyle/>
          <a:p>
            <a:endParaRPr lang="en-GB"/>
          </a:p>
          <a:p>
            <a:endParaRPr lang="en-GB"/>
          </a:p>
          <a:p>
            <a:r>
              <a:rPr lang="en-GB" sz="4000"/>
              <a:t>1. </a:t>
            </a:r>
            <a:r>
              <a:rPr lang="en-GB" sz="4000" err="1"/>
              <a:t>historiske</a:t>
            </a:r>
            <a:r>
              <a:rPr lang="en-GB" sz="4000"/>
              <a:t> </a:t>
            </a:r>
            <a:r>
              <a:rPr lang="en-GB" sz="4000" err="1"/>
              <a:t>lærdom</a:t>
            </a:r>
            <a:r>
              <a:rPr lang="en-GB" sz="4000"/>
              <a:t>:</a:t>
            </a:r>
          </a:p>
          <a:p>
            <a:pPr marL="0" indent="0">
              <a:buNone/>
            </a:pPr>
            <a:r>
              <a:rPr lang="en-GB" sz="4000"/>
              <a:t>Ny </a:t>
            </a:r>
            <a:r>
              <a:rPr lang="en-GB" sz="4000" err="1"/>
              <a:t>kommunikasjonsteknologi</a:t>
            </a:r>
            <a:r>
              <a:rPr lang="en-GB" sz="4000"/>
              <a:t> </a:t>
            </a:r>
            <a:r>
              <a:rPr lang="en-GB" sz="4000" err="1"/>
              <a:t>endrar</a:t>
            </a:r>
            <a:r>
              <a:rPr lang="en-GB" sz="4000"/>
              <a:t> </a:t>
            </a:r>
            <a:r>
              <a:rPr lang="en-GB" sz="4000" err="1"/>
              <a:t>ikkje</a:t>
            </a:r>
            <a:r>
              <a:rPr lang="en-GB" sz="4000"/>
              <a:t> </a:t>
            </a:r>
            <a:r>
              <a:rPr lang="en-GB" sz="4000" err="1"/>
              <a:t>retten</a:t>
            </a:r>
            <a:r>
              <a:rPr lang="en-GB" sz="4000"/>
              <a:t> </a:t>
            </a:r>
            <a:r>
              <a:rPr lang="en-GB" sz="4000" err="1"/>
              <a:t>åleine</a:t>
            </a:r>
            <a:r>
              <a:rPr lang="en-GB" sz="4000"/>
              <a:t> </a:t>
            </a:r>
          </a:p>
          <a:p>
            <a:endParaRPr lang="nb-NO"/>
          </a:p>
          <a:p>
            <a:endParaRPr lang="nb-NO"/>
          </a:p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2938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A97B813-D921-67CD-7CDA-E93FEDEC2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err="1"/>
              <a:t>Lærdommar</a:t>
            </a:r>
            <a:r>
              <a:rPr lang="nb-NO"/>
              <a:t> </a:t>
            </a:r>
            <a:r>
              <a:rPr lang="nb-NO" err="1"/>
              <a:t>frå</a:t>
            </a:r>
            <a:r>
              <a:rPr lang="nb-NO"/>
              <a:t> historia om relasjonen mellom rett og ny kommunikasjonsteknologi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BC86868-8F28-39B4-A57A-C112E8C80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5949"/>
            <a:ext cx="10515600" cy="4606925"/>
          </a:xfrm>
        </p:spPr>
        <p:txBody>
          <a:bodyPr>
            <a:normAutofit/>
          </a:bodyPr>
          <a:lstStyle/>
          <a:p>
            <a:endParaRPr lang="en-GB"/>
          </a:p>
          <a:p>
            <a:endParaRPr lang="en-GB"/>
          </a:p>
          <a:p>
            <a:r>
              <a:rPr lang="en-GB" sz="4000"/>
              <a:t>2. </a:t>
            </a:r>
            <a:r>
              <a:rPr lang="en-GB" sz="4000" err="1"/>
              <a:t>historiske</a:t>
            </a:r>
            <a:r>
              <a:rPr lang="en-GB" sz="4000"/>
              <a:t> </a:t>
            </a:r>
            <a:r>
              <a:rPr lang="en-GB" sz="4000" err="1"/>
              <a:t>lærdom</a:t>
            </a:r>
            <a:r>
              <a:rPr lang="en-GB" sz="4000"/>
              <a:t>: </a:t>
            </a:r>
          </a:p>
          <a:p>
            <a:pPr marL="0" indent="0">
              <a:buNone/>
            </a:pPr>
            <a:r>
              <a:rPr lang="nn-NO" sz="4000"/>
              <a:t>Ny kommunikasjonsteknologi endrar rett og samfunn i samverknad med ein serie andre faktorar </a:t>
            </a:r>
            <a:endParaRPr lang="nb-NO" sz="4000"/>
          </a:p>
          <a:p>
            <a:endParaRPr lang="nb-NO"/>
          </a:p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76705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A97B813-D921-67CD-7CDA-E93FEDEC2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err="1"/>
              <a:t>Lærdommar</a:t>
            </a:r>
            <a:r>
              <a:rPr lang="nb-NO"/>
              <a:t> </a:t>
            </a:r>
            <a:r>
              <a:rPr lang="nb-NO" err="1"/>
              <a:t>frå</a:t>
            </a:r>
            <a:r>
              <a:rPr lang="nb-NO"/>
              <a:t> historia om relasjonen mellom rett og ny kommunikasjonsteknologi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BC86868-8F28-39B4-A57A-C112E8C80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5949"/>
            <a:ext cx="10515600" cy="4606925"/>
          </a:xfrm>
        </p:spPr>
        <p:txBody>
          <a:bodyPr>
            <a:normAutofit/>
          </a:bodyPr>
          <a:lstStyle/>
          <a:p>
            <a:endParaRPr lang="en-GB">
              <a:solidFill>
                <a:schemeClr val="accent4"/>
              </a:solidFill>
            </a:endParaRPr>
          </a:p>
          <a:p>
            <a:endParaRPr lang="en-GB">
              <a:solidFill>
                <a:schemeClr val="accent4"/>
              </a:solidFill>
            </a:endParaRPr>
          </a:p>
          <a:p>
            <a:r>
              <a:rPr lang="en-GB" sz="4000">
                <a:solidFill>
                  <a:schemeClr val="accent4"/>
                </a:solidFill>
              </a:rPr>
              <a:t>3. </a:t>
            </a:r>
            <a:r>
              <a:rPr lang="en-GB" sz="4000" err="1">
                <a:solidFill>
                  <a:srgbClr val="FFC000"/>
                </a:solidFill>
              </a:rPr>
              <a:t>historiske</a:t>
            </a:r>
            <a:r>
              <a:rPr lang="en-GB" sz="4000">
                <a:solidFill>
                  <a:srgbClr val="FFC000"/>
                </a:solidFill>
              </a:rPr>
              <a:t> </a:t>
            </a:r>
            <a:r>
              <a:rPr lang="en-GB" sz="4000" err="1">
                <a:solidFill>
                  <a:srgbClr val="FFC000"/>
                </a:solidFill>
              </a:rPr>
              <a:t>lærdom</a:t>
            </a:r>
            <a:r>
              <a:rPr lang="en-GB" sz="4000">
                <a:solidFill>
                  <a:srgbClr val="FFC000"/>
                </a:solidFill>
              </a:rPr>
              <a:t>: </a:t>
            </a:r>
          </a:p>
          <a:p>
            <a:pPr marL="0" indent="0">
              <a:buNone/>
            </a:pPr>
            <a:r>
              <a:rPr lang="en-GB" sz="4000">
                <a:solidFill>
                  <a:srgbClr val="FFC000"/>
                </a:solidFill>
              </a:rPr>
              <a:t>Ny </a:t>
            </a:r>
            <a:r>
              <a:rPr lang="en-GB" sz="4000" err="1">
                <a:solidFill>
                  <a:srgbClr val="FFC000"/>
                </a:solidFill>
              </a:rPr>
              <a:t>kommunikasjonsteknologi</a:t>
            </a:r>
            <a:r>
              <a:rPr lang="en-GB" sz="4000">
                <a:solidFill>
                  <a:srgbClr val="FFC000"/>
                </a:solidFill>
              </a:rPr>
              <a:t> </a:t>
            </a:r>
            <a:r>
              <a:rPr lang="en-GB" sz="4000" err="1">
                <a:solidFill>
                  <a:srgbClr val="FFC000"/>
                </a:solidFill>
              </a:rPr>
              <a:t>fører</a:t>
            </a:r>
            <a:r>
              <a:rPr lang="en-GB" sz="4000">
                <a:solidFill>
                  <a:srgbClr val="FFC000"/>
                </a:solidFill>
              </a:rPr>
              <a:t> </a:t>
            </a:r>
            <a:r>
              <a:rPr lang="en-GB" sz="4000" err="1">
                <a:solidFill>
                  <a:srgbClr val="FFC000"/>
                </a:solidFill>
              </a:rPr>
              <a:t>til</a:t>
            </a:r>
            <a:r>
              <a:rPr lang="en-GB" sz="4000">
                <a:solidFill>
                  <a:srgbClr val="FFC000"/>
                </a:solidFill>
              </a:rPr>
              <a:t> </a:t>
            </a:r>
            <a:r>
              <a:rPr lang="en-GB" sz="4000" err="1">
                <a:solidFill>
                  <a:srgbClr val="FFC000"/>
                </a:solidFill>
              </a:rPr>
              <a:t>ein</a:t>
            </a:r>
            <a:r>
              <a:rPr lang="en-GB" sz="4000">
                <a:solidFill>
                  <a:srgbClr val="FFC000"/>
                </a:solidFill>
              </a:rPr>
              <a:t> </a:t>
            </a:r>
            <a:r>
              <a:rPr lang="en-GB" sz="4000" err="1">
                <a:solidFill>
                  <a:srgbClr val="FFC000"/>
                </a:solidFill>
              </a:rPr>
              <a:t>lovgjevingsgalskap</a:t>
            </a:r>
            <a:r>
              <a:rPr lang="en-GB" sz="4000">
                <a:solidFill>
                  <a:srgbClr val="FFC000"/>
                </a:solidFill>
              </a:rPr>
              <a:t> </a:t>
            </a:r>
            <a:endParaRPr lang="nb-NO" sz="4000"/>
          </a:p>
          <a:p>
            <a:endParaRPr lang="nb-NO"/>
          </a:p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2257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A97B813-D921-67CD-7CDA-E93FEDEC2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err="1"/>
              <a:t>Lærdommar</a:t>
            </a:r>
            <a:r>
              <a:rPr lang="nb-NO"/>
              <a:t> </a:t>
            </a:r>
            <a:r>
              <a:rPr lang="nb-NO" err="1"/>
              <a:t>frå</a:t>
            </a:r>
            <a:r>
              <a:rPr lang="nb-NO"/>
              <a:t> historia om relasjonen mellom rett og ny kommunikasjonsteknologi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BC86868-8F28-39B4-A57A-C112E8C80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5949"/>
            <a:ext cx="10515600" cy="4606925"/>
          </a:xfrm>
        </p:spPr>
        <p:txBody>
          <a:bodyPr>
            <a:normAutofit/>
          </a:bodyPr>
          <a:lstStyle/>
          <a:p>
            <a:endParaRPr lang="en-GB">
              <a:solidFill>
                <a:schemeClr val="accent6"/>
              </a:solidFill>
            </a:endParaRPr>
          </a:p>
          <a:p>
            <a:endParaRPr lang="en-GB">
              <a:solidFill>
                <a:schemeClr val="accent6"/>
              </a:solidFill>
            </a:endParaRPr>
          </a:p>
          <a:p>
            <a:r>
              <a:rPr lang="en-GB" sz="4000">
                <a:solidFill>
                  <a:schemeClr val="accent6"/>
                </a:solidFill>
              </a:rPr>
              <a:t>4. </a:t>
            </a:r>
            <a:r>
              <a:rPr lang="en-GB" sz="4000" err="1">
                <a:solidFill>
                  <a:schemeClr val="accent6"/>
                </a:solidFill>
              </a:rPr>
              <a:t>historiske</a:t>
            </a:r>
            <a:r>
              <a:rPr lang="en-GB" sz="4000">
                <a:solidFill>
                  <a:schemeClr val="accent6"/>
                </a:solidFill>
              </a:rPr>
              <a:t> </a:t>
            </a:r>
            <a:r>
              <a:rPr lang="en-GB" sz="4000" err="1">
                <a:solidFill>
                  <a:schemeClr val="accent6"/>
                </a:solidFill>
              </a:rPr>
              <a:t>lærdom</a:t>
            </a:r>
            <a:r>
              <a:rPr lang="en-GB" sz="4000">
                <a:solidFill>
                  <a:schemeClr val="accent6"/>
                </a:solidFill>
              </a:rPr>
              <a:t>: </a:t>
            </a:r>
          </a:p>
          <a:p>
            <a:r>
              <a:rPr lang="en-GB" sz="4000">
                <a:solidFill>
                  <a:schemeClr val="accent6"/>
                </a:solidFill>
              </a:rPr>
              <a:t>Staten </a:t>
            </a:r>
            <a:r>
              <a:rPr lang="en-GB" sz="4000" err="1">
                <a:solidFill>
                  <a:schemeClr val="accent6"/>
                </a:solidFill>
              </a:rPr>
              <a:t>tek</a:t>
            </a:r>
            <a:r>
              <a:rPr lang="en-GB" sz="4000">
                <a:solidFill>
                  <a:schemeClr val="accent6"/>
                </a:solidFill>
              </a:rPr>
              <a:t> </a:t>
            </a:r>
            <a:r>
              <a:rPr lang="en-GB" sz="4000" err="1">
                <a:solidFill>
                  <a:schemeClr val="accent6"/>
                </a:solidFill>
              </a:rPr>
              <a:t>ikkje</a:t>
            </a:r>
            <a:r>
              <a:rPr lang="en-GB" sz="4000">
                <a:solidFill>
                  <a:schemeClr val="accent6"/>
                </a:solidFill>
              </a:rPr>
              <a:t> </a:t>
            </a:r>
            <a:r>
              <a:rPr lang="en-GB" sz="4000" err="1">
                <a:solidFill>
                  <a:schemeClr val="accent6"/>
                </a:solidFill>
              </a:rPr>
              <a:t>nausynlegvis</a:t>
            </a:r>
            <a:r>
              <a:rPr lang="en-GB" sz="4000">
                <a:solidFill>
                  <a:schemeClr val="accent6"/>
                </a:solidFill>
              </a:rPr>
              <a:t> </a:t>
            </a:r>
            <a:r>
              <a:rPr lang="en-GB" sz="4000" err="1">
                <a:solidFill>
                  <a:schemeClr val="accent6"/>
                </a:solidFill>
              </a:rPr>
              <a:t>ansvar</a:t>
            </a:r>
            <a:r>
              <a:rPr lang="en-GB" sz="4000">
                <a:solidFill>
                  <a:schemeClr val="accent6"/>
                </a:solidFill>
              </a:rPr>
              <a:t> for å </a:t>
            </a:r>
            <a:r>
              <a:rPr lang="en-GB" sz="4000" err="1">
                <a:solidFill>
                  <a:schemeClr val="accent6"/>
                </a:solidFill>
              </a:rPr>
              <a:t>gjera</a:t>
            </a:r>
            <a:r>
              <a:rPr lang="en-GB" sz="4000">
                <a:solidFill>
                  <a:schemeClr val="accent6"/>
                </a:solidFill>
              </a:rPr>
              <a:t> </a:t>
            </a:r>
            <a:r>
              <a:rPr lang="en-GB" sz="4000" err="1">
                <a:solidFill>
                  <a:schemeClr val="accent6"/>
                </a:solidFill>
              </a:rPr>
              <a:t>rett</a:t>
            </a:r>
            <a:r>
              <a:rPr lang="en-GB" sz="4000">
                <a:solidFill>
                  <a:schemeClr val="accent6"/>
                </a:solidFill>
              </a:rPr>
              <a:t> </a:t>
            </a:r>
            <a:r>
              <a:rPr lang="en-GB" sz="4000" err="1">
                <a:solidFill>
                  <a:schemeClr val="accent6"/>
                </a:solidFill>
              </a:rPr>
              <a:t>tilgjengeleg</a:t>
            </a:r>
            <a:r>
              <a:rPr lang="en-GB" sz="4000">
                <a:solidFill>
                  <a:schemeClr val="accent6"/>
                </a:solidFill>
              </a:rPr>
              <a:t> </a:t>
            </a:r>
            <a:endParaRPr lang="nb-NO" sz="4000"/>
          </a:p>
          <a:p>
            <a:endParaRPr lang="nb-NO"/>
          </a:p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40250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A97B813-D921-67CD-7CDA-E93FEDEC2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err="1"/>
              <a:t>Lærdommar</a:t>
            </a:r>
            <a:r>
              <a:rPr lang="nb-NO"/>
              <a:t> </a:t>
            </a:r>
            <a:r>
              <a:rPr lang="nb-NO" err="1"/>
              <a:t>frå</a:t>
            </a:r>
            <a:r>
              <a:rPr lang="nb-NO"/>
              <a:t> historia om relasjonen mellom rett og ny kommunikasjonsteknologi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BC86868-8F28-39B4-A57A-C112E8C80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5949"/>
            <a:ext cx="10515600" cy="4606925"/>
          </a:xfrm>
        </p:spPr>
        <p:txBody>
          <a:bodyPr>
            <a:normAutofit/>
          </a:bodyPr>
          <a:lstStyle/>
          <a:p>
            <a:endParaRPr lang="en-GB" sz="2800">
              <a:solidFill>
                <a:srgbClr val="FF0000"/>
              </a:solidFill>
            </a:endParaRPr>
          </a:p>
          <a:p>
            <a:endParaRPr lang="en-GB">
              <a:solidFill>
                <a:srgbClr val="FF0000"/>
              </a:solidFill>
            </a:endParaRPr>
          </a:p>
          <a:p>
            <a:r>
              <a:rPr lang="en-GB" sz="4000">
                <a:solidFill>
                  <a:srgbClr val="FF0000"/>
                </a:solidFill>
              </a:rPr>
              <a:t>5. </a:t>
            </a:r>
            <a:r>
              <a:rPr lang="en-GB" sz="4000" err="1">
                <a:solidFill>
                  <a:srgbClr val="FF0000"/>
                </a:solidFill>
              </a:rPr>
              <a:t>historiske</a:t>
            </a:r>
            <a:r>
              <a:rPr lang="en-GB" sz="4000">
                <a:solidFill>
                  <a:srgbClr val="FF0000"/>
                </a:solidFill>
              </a:rPr>
              <a:t> </a:t>
            </a:r>
            <a:r>
              <a:rPr lang="en-GB" sz="4000" err="1">
                <a:solidFill>
                  <a:srgbClr val="FF0000"/>
                </a:solidFill>
              </a:rPr>
              <a:t>lærdom</a:t>
            </a:r>
            <a:r>
              <a:rPr lang="en-GB" sz="4000">
                <a:solidFill>
                  <a:srgbClr val="FF0000"/>
                </a:solidFill>
              </a:rPr>
              <a:t>: </a:t>
            </a:r>
          </a:p>
          <a:p>
            <a:pPr marL="0" indent="0">
              <a:buNone/>
            </a:pPr>
            <a:r>
              <a:rPr lang="en-GB" sz="4000">
                <a:solidFill>
                  <a:srgbClr val="FF0000"/>
                </a:solidFill>
              </a:rPr>
              <a:t>Den same </a:t>
            </a:r>
            <a:r>
              <a:rPr lang="en-GB" sz="4000" err="1">
                <a:solidFill>
                  <a:srgbClr val="FF0000"/>
                </a:solidFill>
              </a:rPr>
              <a:t>teknologien</a:t>
            </a:r>
            <a:r>
              <a:rPr lang="en-GB" sz="4000">
                <a:solidFill>
                  <a:srgbClr val="FF0000"/>
                </a:solidFill>
              </a:rPr>
              <a:t> </a:t>
            </a:r>
            <a:r>
              <a:rPr lang="en-GB" sz="4000" err="1">
                <a:solidFill>
                  <a:srgbClr val="FF0000"/>
                </a:solidFill>
              </a:rPr>
              <a:t>som</a:t>
            </a:r>
            <a:r>
              <a:rPr lang="en-GB" sz="4000">
                <a:solidFill>
                  <a:srgbClr val="FF0000"/>
                </a:solidFill>
              </a:rPr>
              <a:t> vert </a:t>
            </a:r>
            <a:r>
              <a:rPr lang="en-GB" sz="4000" err="1">
                <a:solidFill>
                  <a:srgbClr val="FF0000"/>
                </a:solidFill>
              </a:rPr>
              <a:t>brukt</a:t>
            </a:r>
            <a:r>
              <a:rPr lang="en-GB" sz="4000">
                <a:solidFill>
                  <a:srgbClr val="FF0000"/>
                </a:solidFill>
              </a:rPr>
              <a:t> </a:t>
            </a:r>
            <a:r>
              <a:rPr lang="en-GB" sz="4000" err="1">
                <a:solidFill>
                  <a:srgbClr val="FF0000"/>
                </a:solidFill>
              </a:rPr>
              <a:t>til</a:t>
            </a:r>
            <a:r>
              <a:rPr lang="en-GB" sz="4000">
                <a:solidFill>
                  <a:srgbClr val="FF0000"/>
                </a:solidFill>
              </a:rPr>
              <a:t> å </a:t>
            </a:r>
            <a:r>
              <a:rPr lang="en-GB" sz="4000" err="1">
                <a:solidFill>
                  <a:srgbClr val="FF0000"/>
                </a:solidFill>
              </a:rPr>
              <a:t>produsera</a:t>
            </a:r>
            <a:r>
              <a:rPr lang="en-GB" sz="4000">
                <a:solidFill>
                  <a:srgbClr val="FF0000"/>
                </a:solidFill>
              </a:rPr>
              <a:t> </a:t>
            </a:r>
            <a:r>
              <a:rPr lang="en-GB" sz="4000" err="1">
                <a:solidFill>
                  <a:srgbClr val="FF0000"/>
                </a:solidFill>
              </a:rPr>
              <a:t>rett</a:t>
            </a:r>
            <a:r>
              <a:rPr lang="en-GB" sz="4000">
                <a:solidFill>
                  <a:srgbClr val="FF0000"/>
                </a:solidFill>
              </a:rPr>
              <a:t>, </a:t>
            </a:r>
            <a:r>
              <a:rPr lang="en-GB" sz="4000" err="1">
                <a:solidFill>
                  <a:srgbClr val="FF0000"/>
                </a:solidFill>
              </a:rPr>
              <a:t>må</a:t>
            </a:r>
            <a:r>
              <a:rPr lang="en-GB" sz="4000">
                <a:solidFill>
                  <a:srgbClr val="FF0000"/>
                </a:solidFill>
              </a:rPr>
              <a:t> </a:t>
            </a:r>
            <a:r>
              <a:rPr lang="en-GB" sz="4000" err="1">
                <a:solidFill>
                  <a:srgbClr val="FF0000"/>
                </a:solidFill>
              </a:rPr>
              <a:t>brukast</a:t>
            </a:r>
            <a:r>
              <a:rPr lang="en-GB" sz="4000">
                <a:solidFill>
                  <a:srgbClr val="FF0000"/>
                </a:solidFill>
              </a:rPr>
              <a:t> </a:t>
            </a:r>
            <a:r>
              <a:rPr lang="en-GB" sz="4000" err="1">
                <a:solidFill>
                  <a:srgbClr val="FF0000"/>
                </a:solidFill>
              </a:rPr>
              <a:t>til</a:t>
            </a:r>
            <a:r>
              <a:rPr lang="en-GB" sz="4000">
                <a:solidFill>
                  <a:srgbClr val="FF0000"/>
                </a:solidFill>
              </a:rPr>
              <a:t> å </a:t>
            </a:r>
            <a:r>
              <a:rPr lang="en-GB" sz="4000" err="1">
                <a:solidFill>
                  <a:srgbClr val="FF0000"/>
                </a:solidFill>
              </a:rPr>
              <a:t>gjera</a:t>
            </a:r>
            <a:r>
              <a:rPr lang="en-GB" sz="4000">
                <a:solidFill>
                  <a:srgbClr val="FF0000"/>
                </a:solidFill>
              </a:rPr>
              <a:t> </a:t>
            </a:r>
            <a:r>
              <a:rPr lang="en-GB" sz="4000" err="1">
                <a:solidFill>
                  <a:srgbClr val="FF0000"/>
                </a:solidFill>
              </a:rPr>
              <a:t>retten</a:t>
            </a:r>
            <a:r>
              <a:rPr lang="en-GB" sz="4000">
                <a:solidFill>
                  <a:srgbClr val="FF0000"/>
                </a:solidFill>
              </a:rPr>
              <a:t> </a:t>
            </a:r>
            <a:r>
              <a:rPr lang="en-GB" sz="4000" err="1">
                <a:solidFill>
                  <a:srgbClr val="FF0000"/>
                </a:solidFill>
              </a:rPr>
              <a:t>tilgjengeleg</a:t>
            </a:r>
            <a:endParaRPr lang="nb-NO" sz="4000">
              <a:solidFill>
                <a:srgbClr val="FF0000"/>
              </a:solidFill>
            </a:endParaRPr>
          </a:p>
          <a:p>
            <a:endParaRPr lang="nb-NO"/>
          </a:p>
          <a:p>
            <a:endParaRPr lang="nb-NO"/>
          </a:p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6986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5AB9A621E939946A7D6B7587F69CAFC" ma:contentTypeVersion="18" ma:contentTypeDescription="Opprett et nytt dokument." ma:contentTypeScope="" ma:versionID="3d491d5334c807472461c55f89f532a0">
  <xsd:schema xmlns:xsd="http://www.w3.org/2001/XMLSchema" xmlns:xs="http://www.w3.org/2001/XMLSchema" xmlns:p="http://schemas.microsoft.com/office/2006/metadata/properties" xmlns:ns2="f1fd0a4c-7e1a-4264-bd93-427fee9c1a50" xmlns:ns3="345d1026-c989-4e0e-b2af-413745703328" targetNamespace="http://schemas.microsoft.com/office/2006/metadata/properties" ma:root="true" ma:fieldsID="af2e02839d19d36b235f8f296d4a6bc7" ns2:_="" ns3:_="">
    <xsd:import namespace="f1fd0a4c-7e1a-4264-bd93-427fee9c1a50"/>
    <xsd:import namespace="345d1026-c989-4e0e-b2af-41374570332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fd0a4c-7e1a-4264-bd93-427fee9c1a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ildemerkelapper" ma:readOnly="false" ma:fieldId="{5cf76f15-5ced-4ddc-b409-7134ff3c332f}" ma:taxonomyMulti="true" ma:sspId="eb0be57b-a27d-473a-a780-396a8013085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5d1026-c989-4e0e-b2af-41374570332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066ad88-b9ac-4229-b607-c14c19c11950}" ma:internalName="TaxCatchAll" ma:showField="CatchAllData" ma:web="345d1026-c989-4e0e-b2af-4137457033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45d1026-c989-4e0e-b2af-413745703328" xsi:nil="true"/>
    <lcf76f155ced4ddcb4097134ff3c332f xmlns="f1fd0a4c-7e1a-4264-bd93-427fee9c1a5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461330C-0091-4511-89E8-AA085D10284F}">
  <ds:schemaRefs>
    <ds:schemaRef ds:uri="345d1026-c989-4e0e-b2af-413745703328"/>
    <ds:schemaRef ds:uri="f1fd0a4c-7e1a-4264-bd93-427fee9c1a5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4A61FEB-BCFC-4A0F-8274-B3300FDA896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6DB31B-6017-4BEF-8331-BDEB98CBF548}">
  <ds:schemaRefs>
    <ds:schemaRef ds:uri="345d1026-c989-4e0e-b2af-413745703328"/>
    <ds:schemaRef ds:uri="f1fd0a4c-7e1a-4264-bd93-427fee9c1a5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463b6811-b0a4-4b2a-b932-72c4c970c5d2}" enabled="0" method="" siteId="{463b6811-b0a4-4b2a-b932-72c4c970c5d2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24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24</vt:i4>
      </vt:variant>
    </vt:vector>
  </HeadingPairs>
  <TitlesOfParts>
    <vt:vector size="25" baseType="lpstr">
      <vt:lpstr>Office-tema</vt:lpstr>
      <vt:lpstr>Digitalisering og KI  Med rettshistoriske briller</vt:lpstr>
      <vt:lpstr>PowerPoint-presentasjon</vt:lpstr>
      <vt:lpstr>PowerPoint-presentasjon</vt:lpstr>
      <vt:lpstr>Endringar i kommunikasjonseknologi</vt:lpstr>
      <vt:lpstr>Lærdommar frå historia om relasjonen mellom rett og ny kommunikasjonsteknologi</vt:lpstr>
      <vt:lpstr>Lærdommar frå historia om relasjonen mellom rett og ny kommunikasjonsteknologi</vt:lpstr>
      <vt:lpstr>Lærdommar frå historia om relasjonen mellom rett og ny kommunikasjonsteknologi</vt:lpstr>
      <vt:lpstr>Lærdommar frå historia om relasjonen mellom rett og ny kommunikasjonsteknologi</vt:lpstr>
      <vt:lpstr>Lærdommar frå historia om relasjonen mellom rett og ny kommunikasjonsteknologi</vt:lpstr>
      <vt:lpstr>3. historiske lærdom og nyare rettshistorie</vt:lpstr>
      <vt:lpstr>Digitalisering av rettskjelder</vt:lpstr>
      <vt:lpstr>Den algoritimiske metoden</vt:lpstr>
      <vt:lpstr>Nye trekk ved norsk juridisk metode</vt:lpstr>
      <vt:lpstr>Nye trekk ved norsk juridisk metode</vt:lpstr>
      <vt:lpstr>Nye trekk ved norsk juridisk metode</vt:lpstr>
      <vt:lpstr>PowerPoint-presentasjon</vt:lpstr>
      <vt:lpstr>4. historiske lærdom</vt:lpstr>
      <vt:lpstr>4. historiske lærdom</vt:lpstr>
      <vt:lpstr>4. historiske lærdom</vt:lpstr>
      <vt:lpstr>4. historiske lærdom</vt:lpstr>
      <vt:lpstr>5. historiske lærdom</vt:lpstr>
      <vt:lpstr>Kontekstuelle søk (á la ChatGPT)</vt:lpstr>
      <vt:lpstr>5. historiske lærdom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Jørn Øyrehagen Sunde</dc:creator>
  <cp:revision>3</cp:revision>
  <dcterms:created xsi:type="dcterms:W3CDTF">2024-06-05T11:16:27Z</dcterms:created>
  <dcterms:modified xsi:type="dcterms:W3CDTF">2024-12-16T18:26:33Z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0x010100B5AB9A621E939946A7D6B7587F69CAFC</vt:lpwstr>
  </property>
  <property fmtid="{D5CDD505-2E9C-101B-9397-08002B2CF9AE}" pid="3" name="MSIP_Label_68ed6534-701e-4052-b9aa-6ed330ffc3a5_Enabled">
    <vt:lpwstr>true</vt:lpwstr>
  </property>
  <property fmtid="{D5CDD505-2E9C-101B-9397-08002B2CF9AE}" pid="4" name="MSIP_Label_68ed6534-701e-4052-b9aa-6ed330ffc3a5_SetDate">
    <vt:lpwstr>2024-11-29T14:03:30Z</vt:lpwstr>
  </property>
  <property fmtid="{D5CDD505-2E9C-101B-9397-08002B2CF9AE}" pid="5" name="MSIP_Label_68ed6534-701e-4052-b9aa-6ed330ffc3a5_Method">
    <vt:lpwstr>Privileged</vt:lpwstr>
  </property>
  <property fmtid="{D5CDD505-2E9C-101B-9397-08002B2CF9AE}" pid="6" name="MSIP_Label_68ed6534-701e-4052-b9aa-6ed330ffc3a5_Name">
    <vt:lpwstr>Åpen</vt:lpwstr>
  </property>
  <property fmtid="{D5CDD505-2E9C-101B-9397-08002B2CF9AE}" pid="7" name="MSIP_Label_68ed6534-701e-4052-b9aa-6ed330ffc3a5_SiteId">
    <vt:lpwstr>c9b0d3b5-c035-4c08-8136-760ae8c28600</vt:lpwstr>
  </property>
  <property fmtid="{D5CDD505-2E9C-101B-9397-08002B2CF9AE}" pid="8" name="MSIP_Label_68ed6534-701e-4052-b9aa-6ed330ffc3a5_ActionId">
    <vt:lpwstr>728b5a3b-1f24-46c1-8a27-3dcf4f07b33c</vt:lpwstr>
  </property>
  <property fmtid="{D5CDD505-2E9C-101B-9397-08002B2CF9AE}" pid="9" name="MSIP_Label_68ed6534-701e-4052-b9aa-6ed330ffc3a5_ContentBits">
    <vt:lpwstr>0</vt:lpwstr>
  </property>
</Properties>
</file>