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olors3.xml" ContentType="application/vnd.ms-office.chartcolor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72" r:id="rId3"/>
    <p:sldId id="373" r:id="rId4"/>
    <p:sldId id="371" r:id="rId5"/>
    <p:sldId id="379" r:id="rId6"/>
    <p:sldId id="375" r:id="rId7"/>
    <p:sldId id="374" r:id="rId8"/>
    <p:sldId id="380" r:id="rId9"/>
    <p:sldId id="383" r:id="rId10"/>
    <p:sldId id="359" r:id="rId11"/>
    <p:sldId id="363" r:id="rId12"/>
    <p:sldId id="368" r:id="rId13"/>
    <p:sldId id="385" r:id="rId14"/>
    <p:sldId id="382" r:id="rId15"/>
    <p:sldId id="386" r:id="rId16"/>
    <p:sldId id="388" r:id="rId17"/>
    <p:sldId id="387" r:id="rId18"/>
    <p:sldId id="377" r:id="rId19"/>
    <p:sldId id="360" r:id="rId20"/>
    <p:sldId id="364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3CB6D2-AB5D-454A-9AA7-ADA96FC2CC46}">
          <p14:sldIdLst>
            <p14:sldId id="256"/>
            <p14:sldId id="372"/>
            <p14:sldId id="373"/>
            <p14:sldId id="371"/>
            <p14:sldId id="379"/>
            <p14:sldId id="375"/>
            <p14:sldId id="374"/>
            <p14:sldId id="380"/>
            <p14:sldId id="383"/>
            <p14:sldId id="359"/>
            <p14:sldId id="363"/>
            <p14:sldId id="368"/>
            <p14:sldId id="385"/>
            <p14:sldId id="382"/>
            <p14:sldId id="386"/>
            <p14:sldId id="388"/>
            <p14:sldId id="387"/>
            <p14:sldId id="377"/>
            <p14:sldId id="360"/>
            <p14:sldId id="364"/>
          </p14:sldIdLst>
        </p14:section>
        <p14:section name="tabeller" id="{BDE35152-0A5F-4800-A0CD-A9D85C47A316}">
          <p14:sldIdLst/>
        </p14:section>
        <p14:section name="Figurer" id="{FB5F1EE9-1588-4FF1-81E4-941CCF4B32B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33CC33"/>
    <a:srgbClr val="000000"/>
    <a:srgbClr val="CC9900"/>
    <a:srgbClr val="CCCC00"/>
    <a:srgbClr val="000066"/>
    <a:srgbClr val="CC0099"/>
    <a:srgbClr val="CCCCE5"/>
    <a:srgbClr val="9999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ddels stil 1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ddels stil 1 – uthev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4774" autoAdjust="0"/>
  </p:normalViewPr>
  <p:slideViewPr>
    <p:cSldViewPr>
      <p:cViewPr varScale="1">
        <p:scale>
          <a:sx n="109" d="100"/>
          <a:sy n="109" d="100"/>
        </p:scale>
        <p:origin x="12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0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bh\Dropbox\PhD%20RBH\Samlet\Overall%20Analyses\Regional%20Productivity%20Growth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bh\Dropbox\PhD%20RBH\Samlet\Overall%20Analyses\Regional%20Productivity%20Growth%20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bh\Dropbox\PhD%20RBH\Impacts%20from%20Transport%20Measues%20in%20National%20Appraisal%20Guidelines\Template%20Master%20v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bh\Dropbox\PhD%20RBH\Impacts%20from%20Transport%20Measues%20in%20National%20Appraisal%20Guidelines\Template%20Master%20v1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bh\Dropbox\PhD%20RBH\Welfare%20Gains%20from%20Agglomeration%20after%20Road%20Investments\Analyses\Analysis%207%20-%20Instrumentation\Results\Gravity%20Decay%20Parameters,%20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bh\Dropbox\PhD%20RBH\Welfare%20Gains%20from%20Agglomeration%20after%20Road%20Investments\Analyses\Analysis%207%20-%20Instrumentation\Results\Gravity%20Decay%20Parameters,%20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nb-NO" sz="1000" b="1" dirty="0">
                <a:solidFill>
                  <a:srgbClr val="000000"/>
                </a:solidFill>
              </a:rPr>
              <a:t>Nettonytte i norske vei- og jernbaneprosjekter</a:t>
            </a:r>
            <a:r>
              <a:rPr lang="nb-NO" sz="1000" b="1" baseline="0" dirty="0">
                <a:solidFill>
                  <a:srgbClr val="000000"/>
                </a:solidFill>
              </a:rPr>
              <a:t> på over tre milliarder kroner (NTP 2018-2029)</a:t>
            </a:r>
            <a:endParaRPr lang="nb-NO" sz="1000" b="1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13882152777777779"/>
          <c:y val="7.05555555555555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0569722222222222"/>
          <c:y val="0.15831000000000001"/>
          <c:w val="0.79552500000000004"/>
          <c:h val="0.658766944444444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'Lønnsomhet, prosjekter'!$H$3</c:f>
              <c:strCache>
                <c:ptCount val="1"/>
                <c:pt idx="0">
                  <c:v>Vei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val>
            <c:numRef>
              <c:f>'Lønnsomhet, prosjekter'!$H$4:$H$45</c:f>
              <c:numCache>
                <c:formatCode>General</c:formatCode>
                <c:ptCount val="42"/>
                <c:pt idx="2" formatCode="#,##0">
                  <c:v>-19360</c:v>
                </c:pt>
                <c:pt idx="4" formatCode="#,##0">
                  <c:v>-11020</c:v>
                </c:pt>
                <c:pt idx="5" formatCode="#,##0">
                  <c:v>-10650</c:v>
                </c:pt>
                <c:pt idx="7" formatCode="#,##0">
                  <c:v>-10070</c:v>
                </c:pt>
                <c:pt idx="10" formatCode="#,##0">
                  <c:v>-8480</c:v>
                </c:pt>
                <c:pt idx="11" formatCode="#,##0">
                  <c:v>-8160</c:v>
                </c:pt>
                <c:pt idx="12" formatCode="#,##0">
                  <c:v>-6550</c:v>
                </c:pt>
                <c:pt idx="13" formatCode="#,##0">
                  <c:v>-6400</c:v>
                </c:pt>
                <c:pt idx="15" formatCode="#,##0">
                  <c:v>-5180</c:v>
                </c:pt>
                <c:pt idx="16" formatCode="#,##0">
                  <c:v>-4410</c:v>
                </c:pt>
                <c:pt idx="17" formatCode="#,##0">
                  <c:v>-4140</c:v>
                </c:pt>
                <c:pt idx="18" formatCode="#,##0">
                  <c:v>-3840</c:v>
                </c:pt>
                <c:pt idx="19" formatCode="#,##0">
                  <c:v>-3760</c:v>
                </c:pt>
                <c:pt idx="22" formatCode="#,##0">
                  <c:v>-2820</c:v>
                </c:pt>
                <c:pt idx="23" formatCode="#,##0">
                  <c:v>-2740</c:v>
                </c:pt>
                <c:pt idx="24" formatCode="#,##0">
                  <c:v>-2110</c:v>
                </c:pt>
                <c:pt idx="25" formatCode="#,##0">
                  <c:v>-1700</c:v>
                </c:pt>
                <c:pt idx="26" formatCode="#,##0">
                  <c:v>-1630</c:v>
                </c:pt>
                <c:pt idx="27" formatCode="#,##0">
                  <c:v>-1500</c:v>
                </c:pt>
                <c:pt idx="28" formatCode="#,##0">
                  <c:v>-1060</c:v>
                </c:pt>
                <c:pt idx="29" formatCode="#,##0">
                  <c:v>-1030</c:v>
                </c:pt>
                <c:pt idx="30" formatCode="#,##0">
                  <c:v>-470</c:v>
                </c:pt>
                <c:pt idx="35" formatCode="#,##0">
                  <c:v>3340</c:v>
                </c:pt>
                <c:pt idx="36" formatCode="#,##0">
                  <c:v>3480</c:v>
                </c:pt>
                <c:pt idx="40" formatCode="#,##0">
                  <c:v>13730</c:v>
                </c:pt>
                <c:pt idx="41" formatCode="#,##0">
                  <c:v>16130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E5-493D-B9AB-85BFBC1E1B84}"/>
            </c:ext>
          </c:extLst>
        </c:ser>
        <c:ser>
          <c:idx val="1"/>
          <c:order val="1"/>
          <c:tx>
            <c:strRef>
              <c:f>'Lønnsomhet, prosjekter'!$I$3</c:f>
              <c:strCache>
                <c:ptCount val="1"/>
                <c:pt idx="0">
                  <c:v>Jernbane</c:v>
                </c:pt>
              </c:strCache>
            </c:strRef>
          </c:tx>
          <c:spPr>
            <a:solidFill>
              <a:srgbClr val="6600CC"/>
            </a:solidFill>
            <a:ln>
              <a:noFill/>
            </a:ln>
            <a:effectLst/>
          </c:spPr>
          <c:invertIfNegative val="0"/>
          <c:val>
            <c:numRef>
              <c:f>'Lønnsomhet, prosjekter'!$I$4:$I$45</c:f>
              <c:numCache>
                <c:formatCode>#,##0</c:formatCode>
                <c:ptCount val="42"/>
                <c:pt idx="0">
                  <c:v>-34730</c:v>
                </c:pt>
                <c:pt idx="1">
                  <c:v>-22550</c:v>
                </c:pt>
                <c:pt idx="3">
                  <c:v>-11420</c:v>
                </c:pt>
                <c:pt idx="6">
                  <c:v>-10300</c:v>
                </c:pt>
                <c:pt idx="8">
                  <c:v>-9960</c:v>
                </c:pt>
                <c:pt idx="9">
                  <c:v>-9040</c:v>
                </c:pt>
                <c:pt idx="14">
                  <c:v>-5640</c:v>
                </c:pt>
                <c:pt idx="20">
                  <c:v>-3520</c:v>
                </c:pt>
                <c:pt idx="21">
                  <c:v>-3280</c:v>
                </c:pt>
                <c:pt idx="31">
                  <c:v>0</c:v>
                </c:pt>
                <c:pt idx="32">
                  <c:v>0</c:v>
                </c:pt>
                <c:pt idx="33">
                  <c:v>830</c:v>
                </c:pt>
                <c:pt idx="34">
                  <c:v>2670</c:v>
                </c:pt>
                <c:pt idx="37">
                  <c:v>4130</c:v>
                </c:pt>
                <c:pt idx="38">
                  <c:v>11440</c:v>
                </c:pt>
                <c:pt idx="39">
                  <c:v>11690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E5-493D-B9AB-85BFBC1E1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036662784"/>
        <c:axId val="1036664448"/>
      </c:barChart>
      <c:catAx>
        <c:axId val="1036662784"/>
        <c:scaling>
          <c:orientation val="minMax"/>
        </c:scaling>
        <c:delete val="1"/>
        <c:axPos val="l"/>
        <c:majorTickMark val="none"/>
        <c:minorTickMark val="none"/>
        <c:tickLblPos val="low"/>
        <c:crossAx val="1036664448"/>
        <c:crosses val="autoZero"/>
        <c:auto val="1"/>
        <c:lblAlgn val="ctr"/>
        <c:lblOffset val="100"/>
        <c:noMultiLvlLbl val="0"/>
      </c:catAx>
      <c:valAx>
        <c:axId val="1036664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3666278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3600170138888889"/>
                <c:y val="0.87862138888888885"/>
              </c:manualLayout>
            </c:layout>
            <c:tx>
              <c:rich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nb-NO" sz="800" b="1">
                      <a:solidFill>
                        <a:srgbClr val="000000"/>
                      </a:solidFill>
                    </a:rPr>
                    <a:t>Milliarder kroner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476180555555559"/>
          <c:y val="0.92825396825396822"/>
          <c:w val="0.30520833333333336"/>
          <c:h val="6.9088541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nb-NO" sz="800"/>
              <a:t>Produktivitet i Fastlands-Norge utenom</a:t>
            </a:r>
            <a:r>
              <a:rPr lang="nb-NO" sz="800" baseline="0"/>
              <a:t> finans, eiendom og ressurbasert næringsliv i 2014</a:t>
            </a:r>
            <a:endParaRPr lang="nb-NO" sz="800"/>
          </a:p>
        </c:rich>
      </c:tx>
      <c:layout>
        <c:manualLayout>
          <c:xMode val="edge"/>
          <c:yMode val="edge"/>
          <c:x val="0.12553715277777777"/>
          <c:y val="4.083097261567517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303373015873014"/>
          <c:y val="0.15128506944444445"/>
          <c:w val="0.65265381944444434"/>
          <c:h val="0.5177578703703703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Arbeidsproduktivitet!$CN$55</c:f>
              <c:strCache>
                <c:ptCount val="1"/>
                <c:pt idx="0">
                  <c:v>Nettoverdiskaping per sysselsatt (l.a.)</c:v>
                </c:pt>
              </c:strCache>
            </c:strRef>
          </c:tx>
          <c:spPr>
            <a:solidFill>
              <a:srgbClr val="000066"/>
            </a:solidFill>
            <a:ln w="19050">
              <a:noFill/>
            </a:ln>
          </c:spPr>
          <c:invertIfNegative val="0"/>
          <c:val>
            <c:numRef>
              <c:f>Arbeidsproduktivitet!$CN$30:$CN$39</c:f>
              <c:numCache>
                <c:formatCode>General</c:formatCode>
                <c:ptCount val="10"/>
                <c:pt idx="0">
                  <c:v>0.67264893286076066</c:v>
                </c:pt>
                <c:pt idx="1">
                  <c:v>0.53054188760289955</c:v>
                </c:pt>
                <c:pt idx="2">
                  <c:v>0.48145839891169989</c:v>
                </c:pt>
                <c:pt idx="3">
                  <c:v>0.46991160070840993</c:v>
                </c:pt>
                <c:pt idx="4">
                  <c:v>0.47045669985081873</c:v>
                </c:pt>
                <c:pt idx="5">
                  <c:v>0.44221956767716653</c:v>
                </c:pt>
                <c:pt idx="6">
                  <c:v>0.40917867979409772</c:v>
                </c:pt>
                <c:pt idx="7">
                  <c:v>0.42130396110274682</c:v>
                </c:pt>
                <c:pt idx="8">
                  <c:v>0.40399995299057762</c:v>
                </c:pt>
                <c:pt idx="9">
                  <c:v>0.39770488687469319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0-4482-83A1-A462F207F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6159264"/>
        <c:axId val="9861571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Arbeidsproduktivitet!$CM$55</c15:sqref>
                        </c15:formulaRef>
                      </c:ext>
                    </c:extLst>
                    <c:strCache>
                      <c:ptCount val="1"/>
                      <c:pt idx="0">
                        <c:v>Bruttoverdiskaping per sysselsatt (l.a.)</c:v>
                      </c:pt>
                    </c:strCache>
                  </c:strRef>
                </c:tx>
                <c:spPr>
                  <a:ln w="19050">
                    <a:noFill/>
                  </a:ln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Arbeidsproduktivitet!$CM$30:$CM$39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0.70758570292505518</c:v>
                      </c:pt>
                      <c:pt idx="1">
                        <c:v>0.55668757460711049</c:v>
                      </c:pt>
                      <c:pt idx="2">
                        <c:v>0.5115460893189846</c:v>
                      </c:pt>
                      <c:pt idx="3">
                        <c:v>0.49460564685570507</c:v>
                      </c:pt>
                      <c:pt idx="4">
                        <c:v>0.50258656886068498</c:v>
                      </c:pt>
                      <c:pt idx="5">
                        <c:v>0.46743717092980158</c:v>
                      </c:pt>
                      <c:pt idx="6">
                        <c:v>0.43823064487892788</c:v>
                      </c:pt>
                      <c:pt idx="7">
                        <c:v>0.4527427298574726</c:v>
                      </c:pt>
                      <c:pt idx="8">
                        <c:v>0.43185552720167381</c:v>
                      </c:pt>
                      <c:pt idx="9">
                        <c:v>0.43314557813267057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930-4482-83A1-A462F207F716}"/>
                  </c:ext>
                </c:extLst>
              </c15:ser>
            </c15:filteredBarSeries>
            <c15:filteredBar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Arbeidsproduktivitet!$CQ$55</c15:sqref>
                        </c15:formulaRef>
                      </c:ext>
                    </c:extLst>
                    <c:strCache>
                      <c:ptCount val="1"/>
                      <c:pt idx="0">
                        <c:v>Kapitalslit per sysselsatt (l.a.)</c:v>
                      </c:pt>
                    </c:strCache>
                  </c:strRef>
                </c:tx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Arbeidsproduktivitet!$CE$4:$CE$13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Arbeidsproduktivitet!$CQ$30:$CQ$39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3.4936770064294548E-2</c:v>
                      </c:pt>
                      <c:pt idx="1">
                        <c:v>2.6145687004210928E-2</c:v>
                      </c:pt>
                      <c:pt idx="2">
                        <c:v>3.0087690407284772E-2</c:v>
                      </c:pt>
                      <c:pt idx="3">
                        <c:v>2.4694046147295073E-2</c:v>
                      </c:pt>
                      <c:pt idx="4">
                        <c:v>3.2129869009866308E-2</c:v>
                      </c:pt>
                      <c:pt idx="5">
                        <c:v>2.5217603252635095E-2</c:v>
                      </c:pt>
                      <c:pt idx="6">
                        <c:v>2.9051965084830145E-2</c:v>
                      </c:pt>
                      <c:pt idx="7">
                        <c:v>3.1438768754725815E-2</c:v>
                      </c:pt>
                      <c:pt idx="8">
                        <c:v>2.7855574211096155E-2</c:v>
                      </c:pt>
                      <c:pt idx="9">
                        <c:v>3.5440691257977421E-2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930-4482-83A1-A462F207F716}"/>
                  </c:ext>
                </c:extLst>
              </c15:ser>
            </c15:filteredBarSeries>
          </c:ext>
        </c:extLst>
      </c:barChart>
      <c:scatterChart>
        <c:scatterStyle val="lineMarker"/>
        <c:varyColors val="0"/>
        <c:ser>
          <c:idx val="5"/>
          <c:order val="3"/>
          <c:tx>
            <c:strRef>
              <c:f>Arbeidsproduktivitet!$CR$55</c:f>
              <c:strCache>
                <c:ptCount val="1"/>
                <c:pt idx="0">
                  <c:v>Kapitaltjenester per sysselsatt (r.a.)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CC00CC"/>
              </a:solidFill>
              <a:ln>
                <a:solidFill>
                  <a:srgbClr val="CC00CC"/>
                </a:solidFill>
              </a:ln>
            </c:spPr>
          </c:marker>
          <c:yVal>
            <c:numRef>
              <c:f>Arbeidsproduktivitet!$CR$30:$CR$39</c:f>
              <c:numCache>
                <c:formatCode>General</c:formatCode>
                <c:ptCount val="10"/>
                <c:pt idx="0">
                  <c:v>72.038514399782599</c:v>
                </c:pt>
                <c:pt idx="1">
                  <c:v>52.134579378748782</c:v>
                </c:pt>
                <c:pt idx="2">
                  <c:v>62.908010058498903</c:v>
                </c:pt>
                <c:pt idx="3">
                  <c:v>51.758504593051391</c:v>
                </c:pt>
                <c:pt idx="4">
                  <c:v>70.034258858763849</c:v>
                </c:pt>
                <c:pt idx="5">
                  <c:v>53.494297515263817</c:v>
                </c:pt>
                <c:pt idx="6">
                  <c:v>63.868127008244059</c:v>
                </c:pt>
                <c:pt idx="7">
                  <c:v>72.571609995650576</c:v>
                </c:pt>
                <c:pt idx="8">
                  <c:v>62.327913856147951</c:v>
                </c:pt>
                <c:pt idx="9">
                  <c:v>83.562466245090832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30-4482-83A1-A462F207F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4513824"/>
        <c:axId val="1104511744"/>
      </c:scatterChart>
      <c:catAx>
        <c:axId val="986159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nb-NO" sz="800"/>
                  <a:t>Sentralitetsindeks</a:t>
                </a:r>
              </a:p>
            </c:rich>
          </c:tx>
          <c:layout>
            <c:manualLayout>
              <c:xMode val="edge"/>
              <c:yMode val="edge"/>
              <c:x val="0.35941840277777776"/>
              <c:y val="0.7624722222222222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nb-NO"/>
          </a:p>
        </c:txPr>
        <c:crossAx val="986157184"/>
        <c:crosses val="autoZero"/>
        <c:auto val="1"/>
        <c:lblAlgn val="ctr"/>
        <c:lblOffset val="100"/>
        <c:noMultiLvlLbl val="0"/>
      </c:catAx>
      <c:valAx>
        <c:axId val="9861571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800"/>
                </a:pPr>
                <a:r>
                  <a:rPr lang="nb-NO" sz="800"/>
                  <a:t>Millioner kroner</a:t>
                </a:r>
              </a:p>
            </c:rich>
          </c:tx>
          <c:layout>
            <c:manualLayout>
              <c:xMode val="edge"/>
              <c:yMode val="edge"/>
              <c:x val="1.2361111111111112E-3"/>
              <c:y val="0.2238635505193579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nb-NO"/>
          </a:p>
        </c:txPr>
        <c:crossAx val="986159264"/>
        <c:crosses val="autoZero"/>
        <c:crossBetween val="between"/>
      </c:valAx>
      <c:valAx>
        <c:axId val="1104511744"/>
        <c:scaling>
          <c:orientation val="minMax"/>
        </c:scaling>
        <c:delete val="0"/>
        <c:axPos val="r"/>
        <c:title>
          <c:tx>
            <c:rich>
              <a:bodyPr rot="5400000"/>
              <a:lstStyle/>
              <a:p>
                <a:pPr algn="ctr" rtl="0">
                  <a:defRPr sz="800"/>
                </a:pPr>
                <a:r>
                  <a:rPr lang="nb-NO" sz="800"/>
                  <a:t>Tusen kroner</a:t>
                </a:r>
              </a:p>
            </c:rich>
          </c:tx>
          <c:layout>
            <c:manualLayout>
              <c:xMode val="edge"/>
              <c:yMode val="edge"/>
              <c:x val="0.93631006944444439"/>
              <c:y val="0.249489140698772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nb-NO"/>
          </a:p>
        </c:txPr>
        <c:crossAx val="1104513824"/>
        <c:crosses val="max"/>
        <c:crossBetween val="midCat"/>
      </c:valAx>
      <c:valAx>
        <c:axId val="1104513824"/>
        <c:scaling>
          <c:orientation val="minMax"/>
        </c:scaling>
        <c:delete val="1"/>
        <c:axPos val="b"/>
        <c:majorTickMark val="out"/>
        <c:minorTickMark val="none"/>
        <c:tickLblPos val="nextTo"/>
        <c:crossAx val="110451174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"/>
          <c:y val="0.83389814814814811"/>
          <c:w val="1"/>
          <c:h val="0.16610185185185186"/>
        </c:manualLayout>
      </c:layout>
      <c:overlay val="0"/>
      <c:txPr>
        <a:bodyPr/>
        <a:lstStyle/>
        <a:p>
          <a:pPr>
            <a:defRPr sz="80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solidFill>
            <a:sysClr val="windowText" lastClr="000000"/>
          </a:solidFill>
        </a:defRPr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nb-NO" sz="1000" b="1" noProof="0" dirty="0">
                <a:solidFill>
                  <a:srgbClr val="000000"/>
                </a:solidFill>
              </a:rPr>
              <a:t>Andel land som dekker ulike nettoringvirkninger i studier fra 1998 til 2020</a:t>
            </a:r>
          </a:p>
        </c:rich>
      </c:tx>
      <c:layout>
        <c:manualLayout>
          <c:xMode val="edge"/>
          <c:yMode val="edge"/>
          <c:x val="0.12238819444444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38185601851851858"/>
          <c:y val="0.14833530106257378"/>
          <c:w val="0.55951666666666666"/>
          <c:h val="0.63487460317460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69-4AF3-B4F1-62831DF4C381}"/>
              </c:ext>
            </c:extLst>
          </c:dPt>
          <c:dPt>
            <c:idx val="4"/>
            <c:invertIfNegative val="0"/>
            <c:bubble3D val="0"/>
            <c:spPr>
              <a:solidFill>
                <a:srgbClr val="0099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69-4AF3-B4F1-62831DF4C381}"/>
              </c:ext>
            </c:extLst>
          </c:dPt>
          <c:dPt>
            <c:idx val="5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69-4AF3-B4F1-62831DF4C381}"/>
              </c:ext>
            </c:extLst>
          </c:dPt>
          <c:cat>
            <c:strRef>
              <c:f>'Meta-Analyses, Results'!$CD$36:$CD$41</c:f>
              <c:strCache>
                <c:ptCount val="6"/>
                <c:pt idx="0">
                  <c:v>Urbant forbruk</c:v>
                </c:pt>
                <c:pt idx="1">
                  <c:v>Imperfekte markeder</c:v>
                </c:pt>
                <c:pt idx="2">
                  <c:v>Induserte investeringer</c:v>
                </c:pt>
                <c:pt idx="3">
                  <c:v>Effekter på arbeidsmarkedet</c:v>
                </c:pt>
                <c:pt idx="4">
                  <c:v>Arealverdi- og bruk</c:v>
                </c:pt>
                <c:pt idx="5">
                  <c:v>Økonomiske prestasjoner</c:v>
                </c:pt>
              </c:strCache>
            </c:strRef>
          </c:cat>
          <c:val>
            <c:numRef>
              <c:f>'Meta-Analyses, Results'!$CF$36:$CF$41</c:f>
              <c:numCache>
                <c:formatCode>General</c:formatCode>
                <c:ptCount val="6"/>
                <c:pt idx="3">
                  <c:v>0.6</c:v>
                </c:pt>
                <c:pt idx="4">
                  <c:v>0.33333333333333331</c:v>
                </c:pt>
                <c:pt idx="5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69-4AF3-B4F1-62831DF4C381}"/>
            </c:ext>
          </c:extLst>
        </c:ser>
        <c:ser>
          <c:idx val="1"/>
          <c:order val="1"/>
          <c:spPr>
            <a:solidFill>
              <a:srgbClr val="0066CC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269-4AF3-B4F1-62831DF4C381}"/>
              </c:ext>
            </c:extLst>
          </c:dPt>
          <c:cat>
            <c:strRef>
              <c:f>'Meta-Analyses, Results'!$CD$36:$CD$41</c:f>
              <c:strCache>
                <c:ptCount val="6"/>
                <c:pt idx="0">
                  <c:v>Urbant forbruk</c:v>
                </c:pt>
                <c:pt idx="1">
                  <c:v>Imperfekte markeder</c:v>
                </c:pt>
                <c:pt idx="2">
                  <c:v>Induserte investeringer</c:v>
                </c:pt>
                <c:pt idx="3">
                  <c:v>Effekter på arbeidsmarkedet</c:v>
                </c:pt>
                <c:pt idx="4">
                  <c:v>Arealverdi- og bruk</c:v>
                </c:pt>
                <c:pt idx="5">
                  <c:v>Økonomiske prestasjoner</c:v>
                </c:pt>
              </c:strCache>
            </c:strRef>
          </c:cat>
          <c:val>
            <c:numRef>
              <c:f>'Meta-Analyses, Results'!$CG$36:$CG$41</c:f>
              <c:numCache>
                <c:formatCode>General</c:formatCode>
                <c:ptCount val="6"/>
                <c:pt idx="3">
                  <c:v>0.4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269-4AF3-B4F1-62831DF4C381}"/>
            </c:ext>
          </c:extLst>
        </c:ser>
        <c:ser>
          <c:idx val="2"/>
          <c:order val="2"/>
          <c:spPr>
            <a:solidFill>
              <a:srgbClr val="0066CC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99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269-4AF3-B4F1-62831DF4C381}"/>
              </c:ext>
            </c:extLst>
          </c:dPt>
          <c:dPt>
            <c:idx val="5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269-4AF3-B4F1-62831DF4C381}"/>
              </c:ext>
            </c:extLst>
          </c:dPt>
          <c:cat>
            <c:strRef>
              <c:f>'Meta-Analyses, Results'!$CD$36:$CD$41</c:f>
              <c:strCache>
                <c:ptCount val="6"/>
                <c:pt idx="0">
                  <c:v>Urbant forbruk</c:v>
                </c:pt>
                <c:pt idx="1">
                  <c:v>Imperfekte markeder</c:v>
                </c:pt>
                <c:pt idx="2">
                  <c:v>Induserte investeringer</c:v>
                </c:pt>
                <c:pt idx="3">
                  <c:v>Effekter på arbeidsmarkedet</c:v>
                </c:pt>
                <c:pt idx="4">
                  <c:v>Arealverdi- og bruk</c:v>
                </c:pt>
                <c:pt idx="5">
                  <c:v>Økonomiske prestasjoner</c:v>
                </c:pt>
              </c:strCache>
            </c:strRef>
          </c:cat>
          <c:val>
            <c:numRef>
              <c:f>'Meta-Analyses, Results'!$CH$36:$CH$41</c:f>
              <c:numCache>
                <c:formatCode>General</c:formatCode>
                <c:ptCount val="6"/>
                <c:pt idx="3">
                  <c:v>0.5</c:v>
                </c:pt>
                <c:pt idx="4">
                  <c:v>0.75</c:v>
                </c:pt>
                <c:pt idx="5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269-4AF3-B4F1-62831DF4C381}"/>
            </c:ext>
          </c:extLst>
        </c:ser>
        <c:ser>
          <c:idx val="3"/>
          <c:order val="3"/>
          <c:spPr>
            <a:solidFill>
              <a:srgbClr val="0066CC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99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269-4AF3-B4F1-62831DF4C381}"/>
              </c:ext>
            </c:extLst>
          </c:dPt>
          <c:dPt>
            <c:idx val="5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2269-4AF3-B4F1-62831DF4C381}"/>
              </c:ext>
            </c:extLst>
          </c:dPt>
          <c:cat>
            <c:strRef>
              <c:f>'Meta-Analyses, Results'!$CD$36:$CD$41</c:f>
              <c:strCache>
                <c:ptCount val="6"/>
                <c:pt idx="0">
                  <c:v>Urbant forbruk</c:v>
                </c:pt>
                <c:pt idx="1">
                  <c:v>Imperfekte markeder</c:v>
                </c:pt>
                <c:pt idx="2">
                  <c:v>Induserte investeringer</c:v>
                </c:pt>
                <c:pt idx="3">
                  <c:v>Effekter på arbeidsmarkedet</c:v>
                </c:pt>
                <c:pt idx="4">
                  <c:v>Arealverdi- og bruk</c:v>
                </c:pt>
                <c:pt idx="5">
                  <c:v>Økonomiske prestasjoner</c:v>
                </c:pt>
              </c:strCache>
            </c:strRef>
          </c:cat>
          <c:val>
            <c:numRef>
              <c:f>'Meta-Analyses, Results'!$CI$36:$CI$41</c:f>
              <c:numCache>
                <c:formatCode>General</c:formatCode>
                <c:ptCount val="6"/>
                <c:pt idx="3">
                  <c:v>0.61111111111111116</c:v>
                </c:pt>
                <c:pt idx="4">
                  <c:v>5.5555555555555552E-2</c:v>
                </c:pt>
                <c:pt idx="5">
                  <c:v>0.44444444444444442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269-4AF3-B4F1-62831DF4C381}"/>
            </c:ext>
          </c:extLst>
        </c:ser>
        <c:ser>
          <c:idx val="4"/>
          <c:order val="4"/>
          <c:spPr>
            <a:solidFill>
              <a:srgbClr val="0066CC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269-4AF3-B4F1-62831DF4C381}"/>
              </c:ext>
            </c:extLst>
          </c:dPt>
          <c:cat>
            <c:strRef>
              <c:f>'Meta-Analyses, Results'!$CD$36:$CD$41</c:f>
              <c:strCache>
                <c:ptCount val="6"/>
                <c:pt idx="0">
                  <c:v>Urbant forbruk</c:v>
                </c:pt>
                <c:pt idx="1">
                  <c:v>Imperfekte markeder</c:v>
                </c:pt>
                <c:pt idx="2">
                  <c:v>Induserte investeringer</c:v>
                </c:pt>
                <c:pt idx="3">
                  <c:v>Effekter på arbeidsmarkedet</c:v>
                </c:pt>
                <c:pt idx="4">
                  <c:v>Arealverdi- og bruk</c:v>
                </c:pt>
                <c:pt idx="5">
                  <c:v>Økonomiske prestasjoner</c:v>
                </c:pt>
              </c:strCache>
            </c:strRef>
          </c:cat>
          <c:val>
            <c:numRef>
              <c:f>'Meta-Analyses, Results'!$CJ$36:$CJ$41</c:f>
              <c:numCache>
                <c:formatCode>General</c:formatCode>
                <c:ptCount val="6"/>
                <c:pt idx="3">
                  <c:v>0.4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269-4AF3-B4F1-62831DF4C381}"/>
            </c:ext>
          </c:extLst>
        </c:ser>
        <c:ser>
          <c:idx val="5"/>
          <c:order val="5"/>
          <c:spPr>
            <a:solidFill>
              <a:srgbClr val="0066CC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99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2269-4AF3-B4F1-62831DF4C381}"/>
              </c:ext>
            </c:extLst>
          </c:dPt>
          <c:dPt>
            <c:idx val="5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2269-4AF3-B4F1-62831DF4C381}"/>
              </c:ext>
            </c:extLst>
          </c:dPt>
          <c:cat>
            <c:strRef>
              <c:f>'Meta-Analyses, Results'!$CD$36:$CD$41</c:f>
              <c:strCache>
                <c:ptCount val="6"/>
                <c:pt idx="0">
                  <c:v>Urbant forbruk</c:v>
                </c:pt>
                <c:pt idx="1">
                  <c:v>Imperfekte markeder</c:v>
                </c:pt>
                <c:pt idx="2">
                  <c:v>Induserte investeringer</c:v>
                </c:pt>
                <c:pt idx="3">
                  <c:v>Effekter på arbeidsmarkedet</c:v>
                </c:pt>
                <c:pt idx="4">
                  <c:v>Arealverdi- og bruk</c:v>
                </c:pt>
                <c:pt idx="5">
                  <c:v>Økonomiske prestasjoner</c:v>
                </c:pt>
              </c:strCache>
            </c:strRef>
          </c:cat>
          <c:val>
            <c:numRef>
              <c:f>'Meta-Analyses, Results'!$CK$36:$CK$41</c:f>
              <c:numCache>
                <c:formatCode>General</c:formatCode>
                <c:ptCount val="6"/>
                <c:pt idx="3">
                  <c:v>0.42307692307692307</c:v>
                </c:pt>
                <c:pt idx="4">
                  <c:v>0.34615384615384615</c:v>
                </c:pt>
                <c:pt idx="5">
                  <c:v>0.96153846153846156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2269-4AF3-B4F1-62831DF4C381}"/>
            </c:ext>
          </c:extLst>
        </c:ser>
        <c:ser>
          <c:idx val="6"/>
          <c:order val="6"/>
          <c:spPr>
            <a:solidFill>
              <a:srgbClr val="0099CC"/>
            </a:solidFill>
            <a:ln>
              <a:noFill/>
            </a:ln>
            <a:effectLst/>
          </c:spPr>
          <c:invertIfNegative val="0"/>
          <c:cat>
            <c:strRef>
              <c:f>'Meta-Analyses, Results'!$CD$36:$CD$41</c:f>
              <c:strCache>
                <c:ptCount val="6"/>
                <c:pt idx="0">
                  <c:v>Urbant forbruk</c:v>
                </c:pt>
                <c:pt idx="1">
                  <c:v>Imperfekte markeder</c:v>
                </c:pt>
                <c:pt idx="2">
                  <c:v>Induserte investeringer</c:v>
                </c:pt>
                <c:pt idx="3">
                  <c:v>Effekter på arbeidsmarkedet</c:v>
                </c:pt>
                <c:pt idx="4">
                  <c:v>Arealverdi- og bruk</c:v>
                </c:pt>
                <c:pt idx="5">
                  <c:v>Økonomiske prestasjoner</c:v>
                </c:pt>
              </c:strCache>
            </c:strRef>
          </c:cat>
          <c:val>
            <c:numRef>
              <c:f>'Meta-Analyses, Results'!$CL$36:$CL$41</c:f>
              <c:numCache>
                <c:formatCode>General</c:formatCode>
                <c:ptCount val="6"/>
                <c:pt idx="4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269-4AF3-B4F1-62831DF4C381}"/>
            </c:ext>
          </c:extLst>
        </c:ser>
        <c:ser>
          <c:idx val="7"/>
          <c:order val="7"/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'Meta-Analyses, Results'!$CD$36:$CD$41</c:f>
              <c:strCache>
                <c:ptCount val="6"/>
                <c:pt idx="0">
                  <c:v>Urbant forbruk</c:v>
                </c:pt>
                <c:pt idx="1">
                  <c:v>Imperfekte markeder</c:v>
                </c:pt>
                <c:pt idx="2">
                  <c:v>Induserte investeringer</c:v>
                </c:pt>
                <c:pt idx="3">
                  <c:v>Effekter på arbeidsmarkedet</c:v>
                </c:pt>
                <c:pt idx="4">
                  <c:v>Arealverdi- og bruk</c:v>
                </c:pt>
                <c:pt idx="5">
                  <c:v>Økonomiske prestasjoner</c:v>
                </c:pt>
              </c:strCache>
            </c:strRef>
          </c:cat>
          <c:val>
            <c:numRef>
              <c:f>'Meta-Analyses, Results'!$CM$36:$CM$41</c:f>
              <c:numCache>
                <c:formatCode>General</c:formatCode>
                <c:ptCount val="6"/>
                <c:pt idx="5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269-4AF3-B4F1-62831DF4C381}"/>
            </c:ext>
          </c:extLst>
        </c:ser>
        <c:ser>
          <c:idx val="8"/>
          <c:order val="8"/>
          <c:spPr>
            <a:solidFill>
              <a:srgbClr val="0066CC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269-4AF3-B4F1-62831DF4C381}"/>
              </c:ext>
            </c:extLst>
          </c:dPt>
          <c:cat>
            <c:strRef>
              <c:f>'Meta-Analyses, Results'!$CD$36:$CD$41</c:f>
              <c:strCache>
                <c:ptCount val="6"/>
                <c:pt idx="0">
                  <c:v>Urbant forbruk</c:v>
                </c:pt>
                <c:pt idx="1">
                  <c:v>Imperfekte markeder</c:v>
                </c:pt>
                <c:pt idx="2">
                  <c:v>Induserte investeringer</c:v>
                </c:pt>
                <c:pt idx="3">
                  <c:v>Effekter på arbeidsmarkedet</c:v>
                </c:pt>
                <c:pt idx="4">
                  <c:v>Arealverdi- og bruk</c:v>
                </c:pt>
                <c:pt idx="5">
                  <c:v>Økonomiske prestasjoner</c:v>
                </c:pt>
              </c:strCache>
            </c:strRef>
          </c:cat>
          <c:val>
            <c:numRef>
              <c:f>'Meta-Analyses, Results'!$CN$36:$CN$41</c:f>
              <c:numCache>
                <c:formatCode>General</c:formatCode>
                <c:ptCount val="6"/>
                <c:pt idx="3">
                  <c:v>0.5714285714285714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2269-4AF3-B4F1-62831DF4C381}"/>
            </c:ext>
          </c:extLst>
        </c:ser>
        <c:ser>
          <c:idx val="9"/>
          <c:order val="9"/>
          <c:spPr>
            <a:solidFill>
              <a:srgbClr val="0099CC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2269-4AF3-B4F1-62831DF4C381}"/>
              </c:ext>
            </c:extLst>
          </c:dPt>
          <c:cat>
            <c:strRef>
              <c:f>'Meta-Analyses, Results'!$CD$36:$CD$41</c:f>
              <c:strCache>
                <c:ptCount val="6"/>
                <c:pt idx="0">
                  <c:v>Urbant forbruk</c:v>
                </c:pt>
                <c:pt idx="1">
                  <c:v>Imperfekte markeder</c:v>
                </c:pt>
                <c:pt idx="2">
                  <c:v>Induserte investeringer</c:v>
                </c:pt>
                <c:pt idx="3">
                  <c:v>Effekter på arbeidsmarkedet</c:v>
                </c:pt>
                <c:pt idx="4">
                  <c:v>Arealverdi- og bruk</c:v>
                </c:pt>
                <c:pt idx="5">
                  <c:v>Økonomiske prestasjoner</c:v>
                </c:pt>
              </c:strCache>
            </c:strRef>
          </c:cat>
          <c:val>
            <c:numRef>
              <c:f>'Meta-Analyses, Results'!$CO$36:$CO$41</c:f>
              <c:numCache>
                <c:formatCode>General</c:formatCode>
                <c:ptCount val="6"/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2269-4AF3-B4F1-62831DF4C381}"/>
            </c:ext>
          </c:extLst>
        </c:ser>
        <c:ser>
          <c:idx val="10"/>
          <c:order val="10"/>
          <c:spPr>
            <a:solidFill>
              <a:srgbClr val="0099CC"/>
            </a:solidFill>
            <a:ln>
              <a:noFill/>
            </a:ln>
            <a:effectLst/>
          </c:spPr>
          <c:invertIfNegative val="0"/>
          <c:cat>
            <c:strRef>
              <c:f>'Meta-Analyses, Results'!$CD$36:$CD$41</c:f>
              <c:strCache>
                <c:ptCount val="6"/>
                <c:pt idx="0">
                  <c:v>Urbant forbruk</c:v>
                </c:pt>
                <c:pt idx="1">
                  <c:v>Imperfekte markeder</c:v>
                </c:pt>
                <c:pt idx="2">
                  <c:v>Induserte investeringer</c:v>
                </c:pt>
                <c:pt idx="3">
                  <c:v>Effekter på arbeidsmarkedet</c:v>
                </c:pt>
                <c:pt idx="4">
                  <c:v>Arealverdi- og bruk</c:v>
                </c:pt>
                <c:pt idx="5">
                  <c:v>Økonomiske prestasjoner</c:v>
                </c:pt>
              </c:strCache>
            </c:strRef>
          </c:cat>
          <c:val>
            <c:numRef>
              <c:f>'Meta-Analyses, Results'!$CP$36:$CP$41</c:f>
              <c:numCache>
                <c:formatCode>General</c:formatCode>
                <c:ptCount val="6"/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2269-4AF3-B4F1-62831DF4C381}"/>
            </c:ext>
          </c:extLst>
        </c:ser>
        <c:ser>
          <c:idx val="11"/>
          <c:order val="11"/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'Meta-Analyses, Results'!$CD$36:$CD$41</c:f>
              <c:strCache>
                <c:ptCount val="6"/>
                <c:pt idx="0">
                  <c:v>Urbant forbruk</c:v>
                </c:pt>
                <c:pt idx="1">
                  <c:v>Imperfekte markeder</c:v>
                </c:pt>
                <c:pt idx="2">
                  <c:v>Induserte investeringer</c:v>
                </c:pt>
                <c:pt idx="3">
                  <c:v>Effekter på arbeidsmarkedet</c:v>
                </c:pt>
                <c:pt idx="4">
                  <c:v>Arealverdi- og bruk</c:v>
                </c:pt>
                <c:pt idx="5">
                  <c:v>Økonomiske prestasjoner</c:v>
                </c:pt>
              </c:strCache>
            </c:strRef>
          </c:cat>
          <c:val>
            <c:numRef>
              <c:f>'Meta-Analyses, Results'!$CQ$36:$CQ$41</c:f>
              <c:numCache>
                <c:formatCode>General</c:formatCode>
                <c:ptCount val="6"/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2269-4AF3-B4F1-62831DF4C381}"/>
            </c:ext>
          </c:extLst>
        </c:ser>
        <c:ser>
          <c:idx val="12"/>
          <c:order val="12"/>
          <c:spPr>
            <a:solidFill>
              <a:srgbClr val="0066C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C00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2269-4AF3-B4F1-62831DF4C381}"/>
              </c:ext>
            </c:extLst>
          </c:dPt>
          <c:dPt>
            <c:idx val="2"/>
            <c:invertIfNegative val="0"/>
            <c:bubble3D val="0"/>
            <c:spPr>
              <a:solidFill>
                <a:srgbClr val="66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2269-4AF3-B4F1-62831DF4C381}"/>
              </c:ext>
            </c:extLst>
          </c:dPt>
          <c:dPt>
            <c:idx val="4"/>
            <c:invertIfNegative val="0"/>
            <c:bubble3D val="0"/>
            <c:spPr>
              <a:solidFill>
                <a:srgbClr val="0099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2269-4AF3-B4F1-62831DF4C381}"/>
              </c:ext>
            </c:extLst>
          </c:dPt>
          <c:dPt>
            <c:idx val="5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2269-4AF3-B4F1-62831DF4C381}"/>
              </c:ext>
            </c:extLst>
          </c:dPt>
          <c:cat>
            <c:strRef>
              <c:f>'Meta-Analyses, Results'!$CD$36:$CD$41</c:f>
              <c:strCache>
                <c:ptCount val="6"/>
                <c:pt idx="0">
                  <c:v>Urbant forbruk</c:v>
                </c:pt>
                <c:pt idx="1">
                  <c:v>Imperfekte markeder</c:v>
                </c:pt>
                <c:pt idx="2">
                  <c:v>Induserte investeringer</c:v>
                </c:pt>
                <c:pt idx="3">
                  <c:v>Effekter på arbeidsmarkedet</c:v>
                </c:pt>
                <c:pt idx="4">
                  <c:v>Arealverdi- og bruk</c:v>
                </c:pt>
                <c:pt idx="5">
                  <c:v>Økonomiske prestasjoner</c:v>
                </c:pt>
              </c:strCache>
            </c:strRef>
          </c:cat>
          <c:val>
            <c:numRef>
              <c:f>'Meta-Analyses, Results'!$CR$36:$CR$41</c:f>
              <c:numCache>
                <c:formatCode>General</c:formatCode>
                <c:ptCount val="6"/>
                <c:pt idx="1">
                  <c:v>0.375</c:v>
                </c:pt>
                <c:pt idx="2">
                  <c:v>3.125E-2</c:v>
                </c:pt>
                <c:pt idx="3">
                  <c:v>0.375</c:v>
                </c:pt>
                <c:pt idx="4">
                  <c:v>6.25E-2</c:v>
                </c:pt>
                <c:pt idx="5">
                  <c:v>0.59375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2269-4AF3-B4F1-62831DF4C381}"/>
            </c:ext>
          </c:extLst>
        </c:ser>
        <c:ser>
          <c:idx val="13"/>
          <c:order val="13"/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2269-4AF3-B4F1-62831DF4C381}"/>
              </c:ext>
            </c:extLst>
          </c:dPt>
          <c:dPt>
            <c:idx val="1"/>
            <c:invertIfNegative val="0"/>
            <c:bubble3D val="0"/>
            <c:spPr>
              <a:solidFill>
                <a:srgbClr val="CC00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2269-4AF3-B4F1-62831DF4C381}"/>
              </c:ext>
            </c:extLst>
          </c:dPt>
          <c:dPt>
            <c:idx val="2"/>
            <c:invertIfNegative val="0"/>
            <c:bubble3D val="0"/>
            <c:spPr>
              <a:solidFill>
                <a:srgbClr val="66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2269-4AF3-B4F1-62831DF4C381}"/>
              </c:ext>
            </c:extLst>
          </c:dPt>
          <c:dPt>
            <c:idx val="3"/>
            <c:invertIfNegative val="0"/>
            <c:bubble3D val="0"/>
            <c:spPr>
              <a:solidFill>
                <a:srgbClr val="00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2269-4AF3-B4F1-62831DF4C381}"/>
              </c:ext>
            </c:extLst>
          </c:dPt>
          <c:dPt>
            <c:idx val="4"/>
            <c:invertIfNegative val="0"/>
            <c:bubble3D val="0"/>
            <c:spPr>
              <a:solidFill>
                <a:srgbClr val="0099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2269-4AF3-B4F1-62831DF4C381}"/>
              </c:ext>
            </c:extLst>
          </c:dPt>
          <c:dPt>
            <c:idx val="5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2269-4AF3-B4F1-62831DF4C381}"/>
              </c:ext>
            </c:extLst>
          </c:dPt>
          <c:cat>
            <c:strRef>
              <c:f>'Meta-Analyses, Results'!$CD$36:$CD$41</c:f>
              <c:strCache>
                <c:ptCount val="6"/>
                <c:pt idx="0">
                  <c:v>Urbant forbruk</c:v>
                </c:pt>
                <c:pt idx="1">
                  <c:v>Imperfekte markeder</c:v>
                </c:pt>
                <c:pt idx="2">
                  <c:v>Induserte investeringer</c:v>
                </c:pt>
                <c:pt idx="3">
                  <c:v>Effekter på arbeidsmarkedet</c:v>
                </c:pt>
                <c:pt idx="4">
                  <c:v>Arealverdi- og bruk</c:v>
                </c:pt>
                <c:pt idx="5">
                  <c:v>Økonomiske prestasjoner</c:v>
                </c:pt>
              </c:strCache>
            </c:strRef>
          </c:cat>
          <c:val>
            <c:numRef>
              <c:f>'Meta-Analyses, Results'!$CS$36:$CS$41</c:f>
              <c:numCache>
                <c:formatCode>General</c:formatCode>
                <c:ptCount val="6"/>
                <c:pt idx="0">
                  <c:v>0.1111111111111111</c:v>
                </c:pt>
                <c:pt idx="1">
                  <c:v>0.61111111111111116</c:v>
                </c:pt>
                <c:pt idx="2">
                  <c:v>0.66666666666666663</c:v>
                </c:pt>
                <c:pt idx="3">
                  <c:v>0.77777777777777779</c:v>
                </c:pt>
                <c:pt idx="4">
                  <c:v>0.88888888888888884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2269-4AF3-B4F1-62831DF4C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0362735"/>
        <c:axId val="690353583"/>
      </c:barChart>
      <c:catAx>
        <c:axId val="69036273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nb-NO" sz="1000" b="0" i="0" u="none" strike="noStrike" kern="1200" baseline="0" noProof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800" b="1" i="0" noProof="0" dirty="0">
                    <a:solidFill>
                      <a:srgbClr val="000000"/>
                    </a:solidFill>
                  </a:rPr>
                  <a:t>For hver virkning: </a:t>
                </a:r>
                <a:r>
                  <a:rPr lang="nb-NO" sz="800" b="0" i="0" noProof="0" dirty="0">
                    <a:solidFill>
                      <a:srgbClr val="000000"/>
                    </a:solidFill>
                  </a:rPr>
                  <a:t>Årstall for studiene</a:t>
                </a:r>
                <a:r>
                  <a:rPr lang="nb-NO" sz="800" b="0" i="0" baseline="0" noProof="0" dirty="0">
                    <a:solidFill>
                      <a:srgbClr val="000000"/>
                    </a:solidFill>
                  </a:rPr>
                  <a:t> </a:t>
                </a:r>
                <a:r>
                  <a:rPr lang="nb-NO" sz="800" b="0" i="0" baseline="0" noProof="0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</a:t>
                </a:r>
                <a:endParaRPr lang="nb-NO" sz="800" b="0" i="0" noProof="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113218148148148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nb-NO" sz="1000" b="0" i="0" u="none" strike="noStrike" kern="1200" baseline="0" noProof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0353583"/>
        <c:crosses val="autoZero"/>
        <c:auto val="1"/>
        <c:lblAlgn val="ctr"/>
        <c:lblOffset val="100"/>
        <c:noMultiLvlLbl val="0"/>
      </c:catAx>
      <c:valAx>
        <c:axId val="690353583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800" b="1">
                    <a:solidFill>
                      <a:srgbClr val="000000"/>
                    </a:solidFill>
                  </a:rPr>
                  <a:t>Dekningsgrad</a:t>
                </a:r>
              </a:p>
            </c:rich>
          </c:tx>
          <c:layout>
            <c:manualLayout>
              <c:xMode val="edge"/>
              <c:yMode val="edge"/>
              <c:x val="0.57023032407407404"/>
              <c:y val="0.90383888888888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0362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nb-NO" sz="1000" b="1" dirty="0">
                <a:solidFill>
                  <a:srgbClr val="000000"/>
                </a:solidFill>
              </a:rPr>
              <a:t>Andel</a:t>
            </a:r>
            <a:r>
              <a:rPr lang="nb-NO" sz="1000" b="1" baseline="0" dirty="0">
                <a:solidFill>
                  <a:srgbClr val="000000"/>
                </a:solidFill>
              </a:rPr>
              <a:t> av seks utvalgte n</a:t>
            </a:r>
            <a:r>
              <a:rPr lang="nb-NO" sz="1000" b="1" dirty="0">
                <a:solidFill>
                  <a:srgbClr val="000000"/>
                </a:solidFill>
              </a:rPr>
              <a:t>ettoringvirkninger</a:t>
            </a:r>
            <a:r>
              <a:rPr lang="nb-NO" sz="1000" b="1" baseline="0" dirty="0">
                <a:solidFill>
                  <a:srgbClr val="000000"/>
                </a:solidFill>
              </a:rPr>
              <a:t> som er helt eller delvis behandlet i transportevaluering i 2020</a:t>
            </a:r>
            <a:endParaRPr lang="nb-NO" sz="1000" b="1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11775254629629631"/>
          <c:y val="5.03968253968253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3077569444444445"/>
          <c:y val="0.17446037037037038"/>
          <c:w val="0.83548032407407402"/>
          <c:h val="0.388139259259259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'Mapping Results'!$T$152</c:f>
              <c:strCache>
                <c:ptCount val="1"/>
                <c:pt idx="0">
                  <c:v>Nytte-kostnadsanalyse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'Mapping Results'!$F$153:$F$170</c:f>
              <c:strCache>
                <c:ptCount val="18"/>
                <c:pt idx="0">
                  <c:v>Tyskland</c:v>
                </c:pt>
                <c:pt idx="1">
                  <c:v>Sveits</c:v>
                </c:pt>
                <c:pt idx="2">
                  <c:v>Canada</c:v>
                </c:pt>
                <c:pt idx="3">
                  <c:v>USA</c:v>
                </c:pt>
                <c:pt idx="4">
                  <c:v>British Colombia</c:v>
                </c:pt>
                <c:pt idx="5">
                  <c:v>Irland</c:v>
                </c:pt>
                <c:pt idx="6">
                  <c:v>EU</c:v>
                </c:pt>
                <c:pt idx="7">
                  <c:v>New South Wales</c:v>
                </c:pt>
                <c:pt idx="8">
                  <c:v>Østerrike</c:v>
                </c:pt>
                <c:pt idx="9">
                  <c:v>Nederland</c:v>
                </c:pt>
                <c:pt idx="10">
                  <c:v>Belgia</c:v>
                </c:pt>
                <c:pt idx="11">
                  <c:v>Danmark</c:v>
                </c:pt>
                <c:pt idx="12">
                  <c:v>Skottland</c:v>
                </c:pt>
                <c:pt idx="13">
                  <c:v>Australia</c:v>
                </c:pt>
                <c:pt idx="14">
                  <c:v>Norge</c:v>
                </c:pt>
                <c:pt idx="15">
                  <c:v>New Zealand</c:v>
                </c:pt>
                <c:pt idx="16">
                  <c:v>Storbtitannia</c:v>
                </c:pt>
                <c:pt idx="17">
                  <c:v>Sverige</c:v>
                </c:pt>
              </c:strCache>
            </c:strRef>
          </c:cat>
          <c:val>
            <c:numRef>
              <c:f>'Mapping Results'!$T$153:$T$170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0.16666666666666666</c:v>
                </c:pt>
                <c:pt idx="5">
                  <c:v>0</c:v>
                </c:pt>
                <c:pt idx="6">
                  <c:v>0.16666666666666666</c:v>
                </c:pt>
                <c:pt idx="7">
                  <c:v>0</c:v>
                </c:pt>
                <c:pt idx="8">
                  <c:v>0.16666666666666666</c:v>
                </c:pt>
                <c:pt idx="9">
                  <c:v>0.16666666666666666</c:v>
                </c:pt>
                <c:pt idx="10">
                  <c:v>0.16666666666666666</c:v>
                </c:pt>
                <c:pt idx="11">
                  <c:v>0.33333333333333331</c:v>
                </c:pt>
                <c:pt idx="12">
                  <c:v>0</c:v>
                </c:pt>
                <c:pt idx="13">
                  <c:v>0.16666666666666666</c:v>
                </c:pt>
                <c:pt idx="14">
                  <c:v>0.16666666666666666</c:v>
                </c:pt>
                <c:pt idx="15">
                  <c:v>0.66666666666666663</c:v>
                </c:pt>
                <c:pt idx="16">
                  <c:v>0</c:v>
                </c:pt>
                <c:pt idx="17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B-4293-A722-ECDD6DD578DA}"/>
            </c:ext>
          </c:extLst>
        </c:ser>
        <c:ser>
          <c:idx val="5"/>
          <c:order val="1"/>
          <c:tx>
            <c:strRef>
              <c:f>'Mapping Results'!$U$152</c:f>
              <c:strCache>
                <c:ptCount val="1"/>
                <c:pt idx="0">
                  <c:v>Nytte-kostnadsanalyse/multikriterieanalyse</c:v>
                </c:pt>
              </c:strCache>
            </c:strRef>
          </c:tx>
          <c:spPr>
            <a:solidFill>
              <a:srgbClr val="0099CC"/>
            </a:solidFill>
            <a:ln>
              <a:noFill/>
            </a:ln>
            <a:effectLst/>
          </c:spPr>
          <c:invertIfNegative val="0"/>
          <c:val>
            <c:numRef>
              <c:f>'Mapping Results'!$U$153:$U$170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0.16666666666666666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0.16666666666666666</c:v>
                </c:pt>
                <c:pt idx="8">
                  <c:v>0</c:v>
                </c:pt>
                <c:pt idx="9">
                  <c:v>0.16666666666666666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3B-4293-A722-ECDD6DD578DA}"/>
            </c:ext>
          </c:extLst>
        </c:ser>
        <c:ser>
          <c:idx val="1"/>
          <c:order val="2"/>
          <c:tx>
            <c:strRef>
              <c:f>'Mapping Results'!$V$152</c:f>
              <c:strCache>
                <c:ptCount val="1"/>
                <c:pt idx="0">
                  <c:v>Nettoringvirkninganalyse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  <a:effectLst/>
          </c:spPr>
          <c:invertIfNegative val="0"/>
          <c:cat>
            <c:strRef>
              <c:f>'Mapping Results'!$F$153:$F$170</c:f>
              <c:strCache>
                <c:ptCount val="18"/>
                <c:pt idx="0">
                  <c:v>Tyskland</c:v>
                </c:pt>
                <c:pt idx="1">
                  <c:v>Sveits</c:v>
                </c:pt>
                <c:pt idx="2">
                  <c:v>Canada</c:v>
                </c:pt>
                <c:pt idx="3">
                  <c:v>USA</c:v>
                </c:pt>
                <c:pt idx="4">
                  <c:v>British Colombia</c:v>
                </c:pt>
                <c:pt idx="5">
                  <c:v>Irland</c:v>
                </c:pt>
                <c:pt idx="6">
                  <c:v>EU</c:v>
                </c:pt>
                <c:pt idx="7">
                  <c:v>New South Wales</c:v>
                </c:pt>
                <c:pt idx="8">
                  <c:v>Østerrike</c:v>
                </c:pt>
                <c:pt idx="9">
                  <c:v>Nederland</c:v>
                </c:pt>
                <c:pt idx="10">
                  <c:v>Belgia</c:v>
                </c:pt>
                <c:pt idx="11">
                  <c:v>Danmark</c:v>
                </c:pt>
                <c:pt idx="12">
                  <c:v>Skottland</c:v>
                </c:pt>
                <c:pt idx="13">
                  <c:v>Australia</c:v>
                </c:pt>
                <c:pt idx="14">
                  <c:v>Norge</c:v>
                </c:pt>
                <c:pt idx="15">
                  <c:v>New Zealand</c:v>
                </c:pt>
                <c:pt idx="16">
                  <c:v>Storbtitannia</c:v>
                </c:pt>
                <c:pt idx="17">
                  <c:v>Sverige</c:v>
                </c:pt>
              </c:strCache>
            </c:strRef>
          </c:cat>
          <c:val>
            <c:numRef>
              <c:f>'Mapping Results'!$V$153:$V$170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0.33333333333333331</c:v>
                </c:pt>
                <c:pt idx="3">
                  <c:v>0.33333333333333331</c:v>
                </c:pt>
                <c:pt idx="4">
                  <c:v>0</c:v>
                </c:pt>
                <c:pt idx="5">
                  <c:v>0</c:v>
                </c:pt>
                <c:pt idx="6">
                  <c:v>0.16666666666666666</c:v>
                </c:pt>
                <c:pt idx="7">
                  <c:v>0.33333333333333331</c:v>
                </c:pt>
                <c:pt idx="8">
                  <c:v>0</c:v>
                </c:pt>
                <c:pt idx="9">
                  <c:v>0.33333333333333331</c:v>
                </c:pt>
                <c:pt idx="10">
                  <c:v>0.5</c:v>
                </c:pt>
                <c:pt idx="11">
                  <c:v>0.33333333333333331</c:v>
                </c:pt>
                <c:pt idx="12">
                  <c:v>0.5</c:v>
                </c:pt>
                <c:pt idx="13">
                  <c:v>0.33333333333333331</c:v>
                </c:pt>
                <c:pt idx="14">
                  <c:v>0.66666666666666663</c:v>
                </c:pt>
                <c:pt idx="15">
                  <c:v>0</c:v>
                </c:pt>
                <c:pt idx="16">
                  <c:v>0.66666666666666663</c:v>
                </c:pt>
                <c:pt idx="17">
                  <c:v>0.83333333333333337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3B-4293-A722-ECDD6DD578DA}"/>
            </c:ext>
          </c:extLst>
        </c:ser>
        <c:ser>
          <c:idx val="2"/>
          <c:order val="3"/>
          <c:tx>
            <c:strRef>
              <c:f>'Mapping Results'!$W$152</c:f>
              <c:strCache>
                <c:ptCount val="1"/>
                <c:pt idx="0">
                  <c:v>Nettoringvirkninganalyse/multikriterieanalyse</c:v>
                </c:pt>
              </c:strCache>
            </c:strRef>
          </c:tx>
          <c:spPr>
            <a:solidFill>
              <a:srgbClr val="6600FF"/>
            </a:solidFill>
            <a:ln>
              <a:noFill/>
            </a:ln>
            <a:effectLst/>
          </c:spPr>
          <c:invertIfNegative val="0"/>
          <c:cat>
            <c:strRef>
              <c:f>'Mapping Results'!$F$153:$F$170</c:f>
              <c:strCache>
                <c:ptCount val="18"/>
                <c:pt idx="0">
                  <c:v>Tyskland</c:v>
                </c:pt>
                <c:pt idx="1">
                  <c:v>Sveits</c:v>
                </c:pt>
                <c:pt idx="2">
                  <c:v>Canada</c:v>
                </c:pt>
                <c:pt idx="3">
                  <c:v>USA</c:v>
                </c:pt>
                <c:pt idx="4">
                  <c:v>British Colombia</c:v>
                </c:pt>
                <c:pt idx="5">
                  <c:v>Irland</c:v>
                </c:pt>
                <c:pt idx="6">
                  <c:v>EU</c:v>
                </c:pt>
                <c:pt idx="7">
                  <c:v>New South Wales</c:v>
                </c:pt>
                <c:pt idx="8">
                  <c:v>Østerrike</c:v>
                </c:pt>
                <c:pt idx="9">
                  <c:v>Nederland</c:v>
                </c:pt>
                <c:pt idx="10">
                  <c:v>Belgia</c:v>
                </c:pt>
                <c:pt idx="11">
                  <c:v>Danmark</c:v>
                </c:pt>
                <c:pt idx="12">
                  <c:v>Skottland</c:v>
                </c:pt>
                <c:pt idx="13">
                  <c:v>Australia</c:v>
                </c:pt>
                <c:pt idx="14">
                  <c:v>Norge</c:v>
                </c:pt>
                <c:pt idx="15">
                  <c:v>New Zealand</c:v>
                </c:pt>
                <c:pt idx="16">
                  <c:v>Storbtitannia</c:v>
                </c:pt>
                <c:pt idx="17">
                  <c:v>Sverige</c:v>
                </c:pt>
              </c:strCache>
            </c:strRef>
          </c:cat>
          <c:val>
            <c:numRef>
              <c:f>'Mapping Results'!$W$153:$W$170</c:f>
              <c:numCache>
                <c:formatCode>General</c:formatCode>
                <c:ptCount val="18"/>
                <c:pt idx="0">
                  <c:v>0</c:v>
                </c:pt>
                <c:pt idx="1">
                  <c:v>0.16666666666666666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0.5</c:v>
                </c:pt>
                <c:pt idx="6">
                  <c:v>0</c:v>
                </c:pt>
                <c:pt idx="7">
                  <c:v>0.16666666666666666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0.16666666666666666</c:v>
                </c:pt>
                <c:pt idx="14">
                  <c:v>0</c:v>
                </c:pt>
                <c:pt idx="15">
                  <c:v>0</c:v>
                </c:pt>
                <c:pt idx="16">
                  <c:v>0.16666666666666666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3B-4293-A722-ECDD6DD578DA}"/>
            </c:ext>
          </c:extLst>
        </c:ser>
        <c:ser>
          <c:idx val="3"/>
          <c:order val="4"/>
          <c:tx>
            <c:strRef>
              <c:f>'Mapping Results'!$X$152</c:f>
              <c:strCache>
                <c:ptCount val="1"/>
                <c:pt idx="0">
                  <c:v>Multikriterieanalyse</c:v>
                </c:pt>
              </c:strCache>
            </c:strRef>
          </c:tx>
          <c:spPr>
            <a:solidFill>
              <a:srgbClr val="CC0099"/>
            </a:solidFill>
            <a:ln>
              <a:noFill/>
            </a:ln>
            <a:effectLst/>
          </c:spPr>
          <c:invertIfNegative val="0"/>
          <c:cat>
            <c:strRef>
              <c:f>'Mapping Results'!$F$153:$F$170</c:f>
              <c:strCache>
                <c:ptCount val="18"/>
                <c:pt idx="0">
                  <c:v>Tyskland</c:v>
                </c:pt>
                <c:pt idx="1">
                  <c:v>Sveits</c:v>
                </c:pt>
                <c:pt idx="2">
                  <c:v>Canada</c:v>
                </c:pt>
                <c:pt idx="3">
                  <c:v>USA</c:v>
                </c:pt>
                <c:pt idx="4">
                  <c:v>British Colombia</c:v>
                </c:pt>
                <c:pt idx="5">
                  <c:v>Irland</c:v>
                </c:pt>
                <c:pt idx="6">
                  <c:v>EU</c:v>
                </c:pt>
                <c:pt idx="7">
                  <c:v>New South Wales</c:v>
                </c:pt>
                <c:pt idx="8">
                  <c:v>Østerrike</c:v>
                </c:pt>
                <c:pt idx="9">
                  <c:v>Nederland</c:v>
                </c:pt>
                <c:pt idx="10">
                  <c:v>Belgia</c:v>
                </c:pt>
                <c:pt idx="11">
                  <c:v>Danmark</c:v>
                </c:pt>
                <c:pt idx="12">
                  <c:v>Skottland</c:v>
                </c:pt>
                <c:pt idx="13">
                  <c:v>Australia</c:v>
                </c:pt>
                <c:pt idx="14">
                  <c:v>Norge</c:v>
                </c:pt>
                <c:pt idx="15">
                  <c:v>New Zealand</c:v>
                </c:pt>
                <c:pt idx="16">
                  <c:v>Storbtitannia</c:v>
                </c:pt>
                <c:pt idx="17">
                  <c:v>Sverige</c:v>
                </c:pt>
              </c:strCache>
            </c:strRef>
          </c:cat>
          <c:val>
            <c:numRef>
              <c:f>'Mapping Results'!$X$153:$X$170</c:f>
              <c:numCache>
                <c:formatCode>General</c:formatCode>
                <c:ptCount val="18"/>
                <c:pt idx="0">
                  <c:v>0.33333333333333331</c:v>
                </c:pt>
                <c:pt idx="1">
                  <c:v>0.16666666666666666</c:v>
                </c:pt>
                <c:pt idx="2">
                  <c:v>0</c:v>
                </c:pt>
                <c:pt idx="3">
                  <c:v>0</c:v>
                </c:pt>
                <c:pt idx="4">
                  <c:v>0.33333333333333331</c:v>
                </c:pt>
                <c:pt idx="5">
                  <c:v>0.16666666666666666</c:v>
                </c:pt>
                <c:pt idx="6">
                  <c:v>0.33333333333333331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0.16666666666666666</c:v>
                </c:pt>
                <c:pt idx="13">
                  <c:v>0.16666666666666666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3B-4293-A722-ECDD6DD578DA}"/>
            </c:ext>
          </c:extLst>
        </c:ser>
        <c:ser>
          <c:idx val="4"/>
          <c:order val="5"/>
          <c:tx>
            <c:strRef>
              <c:f>'Mapping Results'!$Y$152</c:f>
              <c:strCache>
                <c:ptCount val="1"/>
                <c:pt idx="0">
                  <c:v>Nevnt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cat>
            <c:strRef>
              <c:f>'Mapping Results'!$F$153:$F$170</c:f>
              <c:strCache>
                <c:ptCount val="18"/>
                <c:pt idx="0">
                  <c:v>Tyskland</c:v>
                </c:pt>
                <c:pt idx="1">
                  <c:v>Sveits</c:v>
                </c:pt>
                <c:pt idx="2">
                  <c:v>Canada</c:v>
                </c:pt>
                <c:pt idx="3">
                  <c:v>USA</c:v>
                </c:pt>
                <c:pt idx="4">
                  <c:v>British Colombia</c:v>
                </c:pt>
                <c:pt idx="5">
                  <c:v>Irland</c:v>
                </c:pt>
                <c:pt idx="6">
                  <c:v>EU</c:v>
                </c:pt>
                <c:pt idx="7">
                  <c:v>New South Wales</c:v>
                </c:pt>
                <c:pt idx="8">
                  <c:v>Østerrike</c:v>
                </c:pt>
                <c:pt idx="9">
                  <c:v>Nederland</c:v>
                </c:pt>
                <c:pt idx="10">
                  <c:v>Belgia</c:v>
                </c:pt>
                <c:pt idx="11">
                  <c:v>Danmark</c:v>
                </c:pt>
                <c:pt idx="12">
                  <c:v>Skottland</c:v>
                </c:pt>
                <c:pt idx="13">
                  <c:v>Australia</c:v>
                </c:pt>
                <c:pt idx="14">
                  <c:v>Norge</c:v>
                </c:pt>
                <c:pt idx="15">
                  <c:v>New Zealand</c:v>
                </c:pt>
                <c:pt idx="16">
                  <c:v>Storbtitannia</c:v>
                </c:pt>
                <c:pt idx="17">
                  <c:v>Sverige</c:v>
                </c:pt>
              </c:strCache>
            </c:strRef>
          </c:cat>
          <c:val>
            <c:numRef>
              <c:f>'Mapping Results'!$Y$153:$Y$170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0.16666666666666666</c:v>
                </c:pt>
                <c:pt idx="13">
                  <c:v>0</c:v>
                </c:pt>
                <c:pt idx="14">
                  <c:v>0</c:v>
                </c:pt>
                <c:pt idx="15">
                  <c:v>0.16666666666666666</c:v>
                </c:pt>
                <c:pt idx="16">
                  <c:v>0.16666666666666666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3B-4293-A722-ECDD6DD57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591460927"/>
        <c:axId val="591465087"/>
      </c:barChart>
      <c:catAx>
        <c:axId val="59146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1465087"/>
        <c:crosses val="autoZero"/>
        <c:auto val="1"/>
        <c:lblAlgn val="ctr"/>
        <c:lblOffset val="100"/>
        <c:noMultiLvlLbl val="0"/>
      </c:catAx>
      <c:valAx>
        <c:axId val="59146508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800" b="1" noProof="0" dirty="0">
                    <a:solidFill>
                      <a:srgbClr val="000000"/>
                    </a:solidFill>
                  </a:rPr>
                  <a:t>Dekningsgrad</a:t>
                </a:r>
              </a:p>
            </c:rich>
          </c:tx>
          <c:layout>
            <c:manualLayout>
              <c:xMode val="edge"/>
              <c:yMode val="edge"/>
              <c:x val="0"/>
              <c:y val="0.238378518518518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1460927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875370370370383"/>
          <c:w val="1"/>
          <c:h val="0.16889444444444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nb-NO" sz="1000" b="1">
                <a:solidFill>
                  <a:srgbClr val="000000"/>
                </a:solidFill>
              </a:rPr>
              <a:t>Markedstilgang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27767673611111116"/>
          <c:y val="0.18692182539682542"/>
          <c:w val="0.68958333333333333"/>
          <c:h val="0.5865603174603174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0066"/>
              </a:solidFill>
              <a:round/>
            </a:ln>
            <a:effectLst/>
          </c:spPr>
          <c:marker>
            <c:symbol val="none"/>
          </c:marker>
          <c:cat>
            <c:numRef>
              <c:f>'Illustration, Gravity Decay Pm'!$E$28:$EO$28</c:f>
              <c:numCache>
                <c:formatCode>0</c:formatCode>
                <c:ptCount val="1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126</c:v>
                </c:pt>
                <c:pt idx="122">
                  <c:v>132</c:v>
                </c:pt>
                <c:pt idx="123">
                  <c:v>138</c:v>
                </c:pt>
                <c:pt idx="124">
                  <c:v>144</c:v>
                </c:pt>
                <c:pt idx="125">
                  <c:v>150</c:v>
                </c:pt>
                <c:pt idx="126">
                  <c:v>156</c:v>
                </c:pt>
                <c:pt idx="127">
                  <c:v>162</c:v>
                </c:pt>
                <c:pt idx="128">
                  <c:v>168</c:v>
                </c:pt>
                <c:pt idx="129">
                  <c:v>174</c:v>
                </c:pt>
                <c:pt idx="130">
                  <c:v>180</c:v>
                </c:pt>
                <c:pt idx="131">
                  <c:v>186</c:v>
                </c:pt>
                <c:pt idx="132" formatCode="General">
                  <c:v>192</c:v>
                </c:pt>
                <c:pt idx="133">
                  <c:v>198</c:v>
                </c:pt>
                <c:pt idx="134" formatCode="General">
                  <c:v>204</c:v>
                </c:pt>
                <c:pt idx="135">
                  <c:v>210</c:v>
                </c:pt>
                <c:pt idx="136" formatCode="General">
                  <c:v>216</c:v>
                </c:pt>
                <c:pt idx="137">
                  <c:v>222</c:v>
                </c:pt>
                <c:pt idx="138" formatCode="General">
                  <c:v>228</c:v>
                </c:pt>
                <c:pt idx="139">
                  <c:v>234</c:v>
                </c:pt>
                <c:pt idx="140">
                  <c:v>240</c:v>
                </c:pt>
              </c:numCache>
            </c:numRef>
          </c:cat>
          <c:val>
            <c:numRef>
              <c:f>'Illustration, Gravity Decay Pm'!$E$29:$EO$29</c:f>
              <c:numCache>
                <c:formatCode>General</c:formatCode>
                <c:ptCount val="141"/>
                <c:pt idx="10">
                  <c:v>1</c:v>
                </c:pt>
                <c:pt idx="11">
                  <c:v>0.93239381990594816</c:v>
                </c:pt>
                <c:pt idx="12">
                  <c:v>0.86935823539880586</c:v>
                </c:pt>
                <c:pt idx="13">
                  <c:v>0.81058424597018708</c:v>
                </c:pt>
                <c:pt idx="14">
                  <c:v>0.75578374145572547</c:v>
                </c:pt>
                <c:pt idx="15">
                  <c:v>0.70468808971871344</c:v>
                </c:pt>
                <c:pt idx="16">
                  <c:v>0.65704681981505686</c:v>
                </c:pt>
                <c:pt idx="17">
                  <c:v>0.61262639418441611</c:v>
                </c:pt>
                <c:pt idx="18">
                  <c:v>0.57120906384881487</c:v>
                </c:pt>
                <c:pt idx="19">
                  <c:v>0.53259180100689718</c:v>
                </c:pt>
                <c:pt idx="20">
                  <c:v>0.49658530379140947</c:v>
                </c:pt>
                <c:pt idx="21">
                  <c:v>0.46301306831122802</c:v>
                </c:pt>
                <c:pt idx="22">
                  <c:v>0.43171052342907978</c:v>
                </c:pt>
                <c:pt idx="23">
                  <c:v>0.40252422403363597</c:v>
                </c:pt>
                <c:pt idx="24">
                  <c:v>0.37531109885139952</c:v>
                </c:pt>
                <c:pt idx="25">
                  <c:v>0.34993774911115527</c:v>
                </c:pt>
                <c:pt idx="26">
                  <c:v>0.32627979462303941</c:v>
                </c:pt>
                <c:pt idx="27">
                  <c:v>0.30422126406670402</c:v>
                </c:pt>
                <c:pt idx="28">
                  <c:v>0.28365402649977034</c:v>
                </c:pt>
                <c:pt idx="29">
                  <c:v>0.26447726129982391</c:v>
                </c:pt>
                <c:pt idx="30">
                  <c:v>0.24659696394160646</c:v>
                </c:pt>
                <c:pt idx="31">
                  <c:v>0.22992548518672376</c:v>
                </c:pt>
                <c:pt idx="32">
                  <c:v>0.21438110142697794</c:v>
                </c:pt>
                <c:pt idx="33">
                  <c:v>0.19988761407514449</c:v>
                </c:pt>
                <c:pt idx="34">
                  <c:v>0.18637397603940989</c:v>
                </c:pt>
                <c:pt idx="35">
                  <c:v>0.17377394345044511</c:v>
                </c:pt>
                <c:pt idx="36">
                  <c:v>0.16202575093388072</c:v>
                </c:pt>
                <c:pt idx="37">
                  <c:v>0.15107180883637081</c:v>
                </c:pt>
                <c:pt idx="38">
                  <c:v>0.140858420921045</c:v>
                </c:pt>
                <c:pt idx="39">
                  <c:v>0.13133552114849303</c:v>
                </c:pt>
                <c:pt idx="40">
                  <c:v>0.12245642825298188</c:v>
                </c:pt>
                <c:pt idx="41">
                  <c:v>0.11417761691083649</c:v>
                </c:pt>
                <c:pt idx="42">
                  <c:v>0.10645850437925279</c:v>
                </c:pt>
                <c:pt idx="43">
                  <c:v>9.926125155964563E-2</c:v>
                </c:pt>
                <c:pt idx="44">
                  <c:v>9.2550577510343277E-2</c:v>
                </c:pt>
                <c:pt idx="45">
                  <c:v>8.6293586499370495E-2</c:v>
                </c:pt>
                <c:pt idx="46">
                  <c:v>8.0459606749532425E-2</c:v>
                </c:pt>
                <c:pt idx="47">
                  <c:v>7.5020040085326936E-2</c:v>
                </c:pt>
                <c:pt idx="48">
                  <c:v>6.9948221744655342E-2</c:v>
                </c:pt>
                <c:pt idx="49">
                  <c:v>6.5219289668127525E-2</c:v>
                </c:pt>
                <c:pt idx="50">
                  <c:v>6.0810062625217952E-2</c:v>
                </c:pt>
                <c:pt idx="51">
                  <c:v>5.6698926579846903E-2</c:v>
                </c:pt>
                <c:pt idx="52">
                  <c:v>5.286572873835034E-2</c:v>
                </c:pt>
                <c:pt idx="53">
                  <c:v>4.9291678760462143E-2</c:v>
                </c:pt>
                <c:pt idx="54">
                  <c:v>4.5959256649044204E-2</c:v>
                </c:pt>
                <c:pt idx="55">
                  <c:v>4.2852126867040159E-2</c:v>
                </c:pt>
                <c:pt idx="56">
                  <c:v>3.9955058260653896E-2</c:v>
                </c:pt>
                <c:pt idx="57">
                  <c:v>3.7253849396215802E-2</c:v>
                </c:pt>
                <c:pt idx="58">
                  <c:v>3.4735258944738549E-2</c:v>
                </c:pt>
                <c:pt idx="59">
                  <c:v>3.2386940772907019E-2</c:v>
                </c:pt>
                <c:pt idx="60">
                  <c:v>3.0197383422318497E-2</c:v>
                </c:pt>
                <c:pt idx="61">
                  <c:v>2.8155853680300092E-2</c:v>
                </c:pt>
                <c:pt idx="62">
                  <c:v>2.6252343965687944E-2</c:v>
                </c:pt>
                <c:pt idx="63">
                  <c:v>2.447752327165267E-2</c:v>
                </c:pt>
                <c:pt idx="64">
                  <c:v>2.282269142509297E-2</c:v>
                </c:pt>
                <c:pt idx="65">
                  <c:v>2.1279736438377158E-2</c:v>
                </c:pt>
                <c:pt idx="66">
                  <c:v>1.9841094744370284E-2</c:v>
                </c:pt>
                <c:pt idx="67">
                  <c:v>1.8499714119819238E-2</c:v>
                </c:pt>
                <c:pt idx="68">
                  <c:v>1.7249019115346261E-2</c:v>
                </c:pt>
                <c:pt idx="69">
                  <c:v>1.6082878822588433E-2</c:v>
                </c:pt>
                <c:pt idx="70">
                  <c:v>1.4995576820477703E-2</c:v>
                </c:pt>
                <c:pt idx="71">
                  <c:v>1.3981783153338295E-2</c:v>
                </c:pt>
                <c:pt idx="72">
                  <c:v>1.3036528203437722E-2</c:v>
                </c:pt>
                <c:pt idx="73">
                  <c:v>1.2155178329914935E-2</c:v>
                </c:pt>
                <c:pt idx="74">
                  <c:v>1.1333413154667387E-2</c:v>
                </c:pt>
                <c:pt idx="75">
                  <c:v>1.0567204383852644E-2</c:v>
                </c:pt>
                <c:pt idx="76">
                  <c:v>9.8527960611872554E-3</c:v>
                </c:pt>
                <c:pt idx="77">
                  <c:v>9.1866861562446642E-3</c:v>
                </c:pt>
                <c:pt idx="78">
                  <c:v>8.5656093974980519E-3</c:v>
                </c:pt>
                <c:pt idx="79">
                  <c:v>7.9865212659555023E-3</c:v>
                </c:pt>
                <c:pt idx="80">
                  <c:v>7.4465830709243373E-3</c:v>
                </c:pt>
                <c:pt idx="81">
                  <c:v>6.9431480347461067E-3</c:v>
                </c:pt>
                <c:pt idx="82">
                  <c:v>6.473748318289404E-3</c:v>
                </c:pt>
                <c:pt idx="83">
                  <c:v>6.0360829235995639E-3</c:v>
                </c:pt>
                <c:pt idx="84">
                  <c:v>5.6280064144040593E-3</c:v>
                </c:pt>
                <c:pt idx="85">
                  <c:v>5.2475183991813838E-3</c:v>
                </c:pt>
                <c:pt idx="86">
                  <c:v>4.8927537252394758E-3</c:v>
                </c:pt>
                <c:pt idx="87">
                  <c:v>4.5619733357350912E-3</c:v>
                </c:pt>
                <c:pt idx="88">
                  <c:v>4.2535557448151245E-3</c:v>
                </c:pt>
                <c:pt idx="89">
                  <c:v>3.9659890890910649E-3</c:v>
                </c:pt>
                <c:pt idx="90">
                  <c:v>3.6978637164829281E-3</c:v>
                </c:pt>
                <c:pt idx="91">
                  <c:v>3.447865276103123E-3</c:v>
                </c:pt>
                <c:pt idx="92">
                  <c:v>3.2147682753068695E-3</c:v>
                </c:pt>
                <c:pt idx="93">
                  <c:v>2.9974300723258282E-3</c:v>
                </c:pt>
                <c:pt idx="94">
                  <c:v>2.7947852750368407E-3</c:v>
                </c:pt>
                <c:pt idx="95">
                  <c:v>2.6058405184084983E-3</c:v>
                </c:pt>
                <c:pt idx="96">
                  <c:v>2.4296695950245953E-3</c:v>
                </c:pt>
                <c:pt idx="97">
                  <c:v>2.2654089148143198E-3</c:v>
                </c:pt>
                <c:pt idx="98">
                  <c:v>2.1122532717327137E-3</c:v>
                </c:pt>
                <c:pt idx="99">
                  <c:v>1.9694518966397014E-3</c:v>
                </c:pt>
                <c:pt idx="100">
                  <c:v>1.8363047770289054E-3</c:v>
                </c:pt>
                <c:pt idx="101">
                  <c:v>1.7121592255655228E-3</c:v>
                </c:pt>
                <c:pt idx="102">
                  <c:v>1.5964066806122472E-3</c:v>
                </c:pt>
                <c:pt idx="103">
                  <c:v>1.4884797230594279E-3</c:v>
                </c:pt>
                <c:pt idx="104">
                  <c:v>1.3878492948359274E-3</c:v>
                </c:pt>
                <c:pt idx="105">
                  <c:v>1.2940221054658478E-3</c:v>
                </c:pt>
                <c:pt idx="106">
                  <c:v>1.2065382139580393E-3</c:v>
                </c:pt>
                <c:pt idx="107">
                  <c:v>1.1249687741748363E-3</c:v>
                </c:pt>
                <c:pt idx="108">
                  <c:v>1.0489139326277882E-3</c:v>
                </c:pt>
                <c:pt idx="109">
                  <c:v>9.7800086839539349E-4</c:v>
                </c:pt>
                <c:pt idx="110">
                  <c:v>9.1188196555451527E-4</c:v>
                </c:pt>
                <c:pt idx="111">
                  <c:v>8.5023310916671933E-4</c:v>
                </c:pt>
                <c:pt idx="112">
                  <c:v>7.9275209646646836E-4</c:v>
                </c:pt>
                <c:pt idx="113">
                  <c:v>7.3915715546281899E-4</c:v>
                </c:pt>
                <c:pt idx="114">
                  <c:v>6.89185563692793E-4</c:v>
                </c:pt>
                <c:pt idx="115">
                  <c:v>6.4259236035555723E-4</c:v>
                </c:pt>
                <c:pt idx="116">
                  <c:v>5.9914914551429744E-4</c:v>
                </c:pt>
                <c:pt idx="117">
                  <c:v>5.5864296047946043E-4</c:v>
                </c:pt>
                <c:pt idx="118">
                  <c:v>5.2087524388501165E-4</c:v>
                </c:pt>
                <c:pt idx="119">
                  <c:v>4.8566085834038917E-4</c:v>
                </c:pt>
                <c:pt idx="120">
                  <c:v>4.5282718288679695E-4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76-43D5-A7D3-939144CA2355}"/>
            </c:ext>
          </c:extLst>
        </c:ser>
        <c:ser>
          <c:idx val="1"/>
          <c:order val="1"/>
          <c:spPr>
            <a:ln w="28575" cap="rnd">
              <a:solidFill>
                <a:srgbClr val="006600"/>
              </a:solidFill>
              <a:round/>
            </a:ln>
            <a:effectLst/>
          </c:spPr>
          <c:marker>
            <c:symbol val="none"/>
          </c:marker>
          <c:cat>
            <c:numRef>
              <c:f>'Illustration, Gravity Decay Pm'!$E$28:$EO$28</c:f>
              <c:numCache>
                <c:formatCode>0</c:formatCode>
                <c:ptCount val="1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126</c:v>
                </c:pt>
                <c:pt idx="122">
                  <c:v>132</c:v>
                </c:pt>
                <c:pt idx="123">
                  <c:v>138</c:v>
                </c:pt>
                <c:pt idx="124">
                  <c:v>144</c:v>
                </c:pt>
                <c:pt idx="125">
                  <c:v>150</c:v>
                </c:pt>
                <c:pt idx="126">
                  <c:v>156</c:v>
                </c:pt>
                <c:pt idx="127">
                  <c:v>162</c:v>
                </c:pt>
                <c:pt idx="128">
                  <c:v>168</c:v>
                </c:pt>
                <c:pt idx="129">
                  <c:v>174</c:v>
                </c:pt>
                <c:pt idx="130">
                  <c:v>180</c:v>
                </c:pt>
                <c:pt idx="131">
                  <c:v>186</c:v>
                </c:pt>
                <c:pt idx="132" formatCode="General">
                  <c:v>192</c:v>
                </c:pt>
                <c:pt idx="133">
                  <c:v>198</c:v>
                </c:pt>
                <c:pt idx="134" formatCode="General">
                  <c:v>204</c:v>
                </c:pt>
                <c:pt idx="135">
                  <c:v>210</c:v>
                </c:pt>
                <c:pt idx="136" formatCode="General">
                  <c:v>216</c:v>
                </c:pt>
                <c:pt idx="137">
                  <c:v>222</c:v>
                </c:pt>
                <c:pt idx="138" formatCode="General">
                  <c:v>228</c:v>
                </c:pt>
                <c:pt idx="139">
                  <c:v>234</c:v>
                </c:pt>
                <c:pt idx="140">
                  <c:v>240</c:v>
                </c:pt>
              </c:numCache>
            </c:numRef>
          </c:cat>
          <c:val>
            <c:numRef>
              <c:f>'Illustration, Gravity Decay Pm'!$E$30:$EO$30</c:f>
              <c:numCache>
                <c:formatCode>General</c:formatCode>
                <c:ptCount val="141"/>
                <c:pt idx="10">
                  <c:v>1</c:v>
                </c:pt>
                <c:pt idx="11">
                  <c:v>0.80315029670648619</c:v>
                </c:pt>
                <c:pt idx="12">
                  <c:v>0.65748088958269091</c:v>
                </c:pt>
                <c:pt idx="13">
                  <c:v>0.54692816626898211</c:v>
                </c:pt>
                <c:pt idx="14">
                  <c:v>0.46121722446214797</c:v>
                </c:pt>
                <c:pt idx="15">
                  <c:v>0.39354110813135845</c:v>
                </c:pt>
                <c:pt idx="16">
                  <c:v>0.339253268011658</c:v>
                </c:pt>
                <c:pt idx="17">
                  <c:v>0.29509882538342125</c:v>
                </c:pt>
                <c:pt idx="18">
                  <c:v>0.25874575786156351</c:v>
                </c:pt>
                <c:pt idx="19">
                  <c:v>0.22848974753815171</c:v>
                </c:pt>
                <c:pt idx="20">
                  <c:v>0.20306309908905903</c:v>
                </c:pt>
                <c:pt idx="21">
                  <c:v>0.18150793760410303</c:v>
                </c:pt>
                <c:pt idx="22">
                  <c:v>0.16309018828351624</c:v>
                </c:pt>
                <c:pt idx="23">
                  <c:v>0.14724005708798904</c:v>
                </c:pt>
                <c:pt idx="24">
                  <c:v>0.13351010703049254</c:v>
                </c:pt>
                <c:pt idx="25">
                  <c:v>0.12154524686917996</c:v>
                </c:pt>
                <c:pt idx="26">
                  <c:v>0.11106092842167556</c:v>
                </c:pt>
                <c:pt idx="27">
                  <c:v>0.10182709227312776</c:v>
                </c:pt>
                <c:pt idx="28">
                  <c:v>9.3656198952537933E-2</c:v>
                </c:pt>
                <c:pt idx="29">
                  <c:v>8.6394203453389301E-2</c:v>
                </c:pt>
                <c:pt idx="30">
                  <c:v>7.9913677036096073E-2</c:v>
                </c:pt>
                <c:pt idx="31">
                  <c:v>7.4108513856637095E-2</c:v>
                </c:pt>
                <c:pt idx="32">
                  <c:v>6.8889819978538339E-2</c:v>
                </c:pt>
                <c:pt idx="33">
                  <c:v>6.4182693422446924E-2</c:v>
                </c:pt>
                <c:pt idx="34">
                  <c:v>5.9923682019898526E-2</c:v>
                </c:pt>
                <c:pt idx="35">
                  <c:v>5.6058761407569747E-2</c:v>
                </c:pt>
                <c:pt idx="36">
                  <c:v>5.2541715467516258E-2</c:v>
                </c:pt>
                <c:pt idx="37">
                  <c:v>4.9332830564637574E-2</c:v>
                </c:pt>
                <c:pt idx="38">
                  <c:v>4.6397836245173733E-2</c:v>
                </c:pt>
                <c:pt idx="39">
                  <c:v>4.3707040841163718E-2</c:v>
                </c:pt>
                <c:pt idx="40">
                  <c:v>4.1234622211652971E-2</c:v>
                </c:pt>
                <c:pt idx="41">
                  <c:v>3.8958042725033365E-2</c:v>
                </c:pt>
                <c:pt idx="42">
                  <c:v>3.6857564319152679E-2</c:v>
                </c:pt>
                <c:pt idx="43">
                  <c:v>3.4915844620659262E-2</c:v>
                </c:pt>
                <c:pt idx="44">
                  <c:v>3.3117599063868977E-2</c:v>
                </c:pt>
                <c:pt idx="45">
                  <c:v>3.1449317015636746E-2</c:v>
                </c:pt>
                <c:pt idx="46">
                  <c:v>2.9899022302336976E-2</c:v>
                </c:pt>
                <c:pt idx="47">
                  <c:v>2.8456070408459277E-2</c:v>
                </c:pt>
                <c:pt idx="48">
                  <c:v>2.7110976093323753E-2</c:v>
                </c:pt>
                <c:pt idx="49">
                  <c:v>2.5855266343185069E-2</c:v>
                </c:pt>
                <c:pt idx="50">
                  <c:v>2.4681354508800411E-2</c:v>
                </c:pt>
                <c:pt idx="51">
                  <c:v>2.3582432225422029E-2</c:v>
                </c:pt>
                <c:pt idx="52">
                  <c:v>2.2552376313013572E-2</c:v>
                </c:pt>
                <c:pt idx="53">
                  <c:v>2.1585668340034603E-2</c:v>
                </c:pt>
                <c:pt idx="54">
                  <c:v>2.0677324928208882E-2</c:v>
                </c:pt>
                <c:pt idx="55">
                  <c:v>1.9822837196861003E-2</c:v>
                </c:pt>
                <c:pt idx="56">
                  <c:v>1.9018118008203803E-2</c:v>
                </c:pt>
                <c:pt idx="57">
                  <c:v>1.8259455890822947E-2</c:v>
                </c:pt>
                <c:pt idx="58">
                  <c:v>1.7543474696575932E-2</c:v>
                </c:pt>
                <c:pt idx="59">
                  <c:v>1.6867098193371736E-2</c:v>
                </c:pt>
                <c:pt idx="60">
                  <c:v>1.6227518918551839E-2</c:v>
                </c:pt>
                <c:pt idx="61">
                  <c:v>1.5622170719425467E-2</c:v>
                </c:pt>
                <c:pt idx="62">
                  <c:v>1.5048704492613203E-2</c:v>
                </c:pt>
                <c:pt idx="63">
                  <c:v>1.4504966705182164E-2</c:v>
                </c:pt>
                <c:pt idx="64">
                  <c:v>1.3988980340529384E-2</c:v>
                </c:pt>
                <c:pt idx="65">
                  <c:v>1.3498927962532867E-2</c:v>
                </c:pt>
                <c:pt idx="66">
                  <c:v>1.3033136634245036E-2</c:v>
                </c:pt>
                <c:pt idx="67">
                  <c:v>1.2590064463646283E-2</c:v>
                </c:pt>
                <c:pt idx="68">
                  <c:v>1.2168288579787898E-2</c:v>
                </c:pt>
                <c:pt idx="69">
                  <c:v>1.1766494368905893E-2</c:v>
                </c:pt>
                <c:pt idx="70">
                  <c:v>1.1383465822515234E-2</c:v>
                </c:pt>
                <c:pt idx="71">
                  <c:v>1.1018076868699182E-2</c:v>
                </c:pt>
                <c:pt idx="72">
                  <c:v>1.0669283574289397E-2</c:v>
                </c:pt>
                <c:pt idx="73">
                  <c:v>1.0336117119811332E-2</c:v>
                </c:pt>
                <c:pt idx="74">
                  <c:v>1.0017677461290741E-2</c:v>
                </c:pt>
                <c:pt idx="75">
                  <c:v>9.7131276035762135E-3</c:v>
                </c:pt>
                <c:pt idx="76">
                  <c:v>9.42168841897165E-3</c:v>
                </c:pt>
                <c:pt idx="77">
                  <c:v>9.1426339529012482E-3</c:v>
                </c:pt>
                <c:pt idx="78">
                  <c:v>8.8752871652187631E-3</c:v>
                </c:pt>
                <c:pt idx="79">
                  <c:v>8.6190160617716886E-3</c:v>
                </c:pt>
                <c:pt idx="80">
                  <c:v>8.3732301760648005E-3</c:v>
                </c:pt>
                <c:pt idx="81">
                  <c:v>8.1373773654394715E-3</c:v>
                </c:pt>
                <c:pt idx="82">
                  <c:v>7.9109408901892313E-3</c:v>
                </c:pt>
                <c:pt idx="83">
                  <c:v>7.6934367475417565E-3</c:v>
                </c:pt>
                <c:pt idx="84">
                  <c:v>7.4844112355214668E-3</c:v>
                </c:pt>
                <c:pt idx="85">
                  <c:v>7.2834387244187938E-3</c:v>
                </c:pt>
                <c:pt idx="86">
                  <c:v>7.0901196159831202E-3</c:v>
                </c:pt>
                <c:pt idx="87">
                  <c:v>6.9040784725649292E-3</c:v>
                </c:pt>
                <c:pt idx="88">
                  <c:v>6.7249623002981433E-3</c:v>
                </c:pt>
                <c:pt idx="89">
                  <c:v>6.5524389720624625E-3</c:v>
                </c:pt>
                <c:pt idx="90">
                  <c:v>6.3861957774294731E-3</c:v>
                </c:pt>
                <c:pt idx="91">
                  <c:v>6.2259380880938919E-3</c:v>
                </c:pt>
                <c:pt idx="92">
                  <c:v>6.0713881284454379E-3</c:v>
                </c:pt>
                <c:pt idx="93">
                  <c:v>5.9222838419643407E-3</c:v>
                </c:pt>
                <c:pt idx="94">
                  <c:v>5.7783778450382064E-3</c:v>
                </c:pt>
                <c:pt idx="95">
                  <c:v>5.6394364606154167E-3</c:v>
                </c:pt>
                <c:pt idx="96">
                  <c:v>5.5052388248397121E-3</c:v>
                </c:pt>
                <c:pt idx="97">
                  <c:v>5.3755760604631874E-3</c:v>
                </c:pt>
                <c:pt idx="98">
                  <c:v>5.2502505114201932E-3</c:v>
                </c:pt>
                <c:pt idx="99">
                  <c:v>5.1290750334681869E-3</c:v>
                </c:pt>
                <c:pt idx="100">
                  <c:v>5.0118723362727229E-3</c:v>
                </c:pt>
                <c:pt idx="101">
                  <c:v>4.898474372736372E-3</c:v>
                </c:pt>
                <c:pt idx="102">
                  <c:v>4.7887217717518917E-3</c:v>
                </c:pt>
                <c:pt idx="103">
                  <c:v>4.6824633109027831E-3</c:v>
                </c:pt>
                <c:pt idx="104">
                  <c:v>4.5795554259432233E-3</c:v>
                </c:pt>
                <c:pt idx="105">
                  <c:v>4.4798617541680907E-3</c:v>
                </c:pt>
                <c:pt idx="106">
                  <c:v>4.3832527090360111E-3</c:v>
                </c:pt>
                <c:pt idx="107">
                  <c:v>4.2896050836358605E-3</c:v>
                </c:pt>
                <c:pt idx="108">
                  <c:v>4.1988016807935425E-3</c:v>
                </c:pt>
                <c:pt idx="109">
                  <c:v>4.1107309678027268E-3</c:v>
                </c:pt>
                <c:pt idx="110">
                  <c:v>4.0252867539324706E-3</c:v>
                </c:pt>
                <c:pt idx="111">
                  <c:v>3.9423678890188919E-3</c:v>
                </c:pt>
                <c:pt idx="112">
                  <c:v>3.8618779815873133E-3</c:v>
                </c:pt>
                <c:pt idx="113">
                  <c:v>3.7837251350787762E-3</c:v>
                </c:pt>
                <c:pt idx="114">
                  <c:v>3.7078217008704823E-3</c:v>
                </c:pt>
                <c:pt idx="115">
                  <c:v>3.6340840468846647E-3</c:v>
                </c:pt>
                <c:pt idx="116">
                  <c:v>3.5624323406771921E-3</c:v>
                </c:pt>
                <c:pt idx="117">
                  <c:v>3.4927903459842148E-3</c:v>
                </c:pt>
                <c:pt idx="118">
                  <c:v>3.4250852317855339E-3</c:v>
                </c:pt>
                <c:pt idx="119">
                  <c:v>3.3592473930165599E-3</c:v>
                </c:pt>
                <c:pt idx="120">
                  <c:v>3.2952102821274714E-3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76-43D5-A7D3-939144CA2355}"/>
            </c:ext>
          </c:extLst>
        </c:ser>
        <c:ser>
          <c:idx val="2"/>
          <c:order val="2"/>
          <c:spPr>
            <a:ln w="28575" cap="rnd">
              <a:solidFill>
                <a:srgbClr val="000066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'Illustration, Gravity Decay Pm'!$E$28:$EO$28</c:f>
              <c:numCache>
                <c:formatCode>0</c:formatCode>
                <c:ptCount val="1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126</c:v>
                </c:pt>
                <c:pt idx="122">
                  <c:v>132</c:v>
                </c:pt>
                <c:pt idx="123">
                  <c:v>138</c:v>
                </c:pt>
                <c:pt idx="124">
                  <c:v>144</c:v>
                </c:pt>
                <c:pt idx="125">
                  <c:v>150</c:v>
                </c:pt>
                <c:pt idx="126">
                  <c:v>156</c:v>
                </c:pt>
                <c:pt idx="127">
                  <c:v>162</c:v>
                </c:pt>
                <c:pt idx="128">
                  <c:v>168</c:v>
                </c:pt>
                <c:pt idx="129">
                  <c:v>174</c:v>
                </c:pt>
                <c:pt idx="130">
                  <c:v>180</c:v>
                </c:pt>
                <c:pt idx="131">
                  <c:v>186</c:v>
                </c:pt>
                <c:pt idx="132" formatCode="General">
                  <c:v>192</c:v>
                </c:pt>
                <c:pt idx="133">
                  <c:v>198</c:v>
                </c:pt>
                <c:pt idx="134" formatCode="General">
                  <c:v>204</c:v>
                </c:pt>
                <c:pt idx="135">
                  <c:v>210</c:v>
                </c:pt>
                <c:pt idx="136" formatCode="General">
                  <c:v>216</c:v>
                </c:pt>
                <c:pt idx="137">
                  <c:v>222</c:v>
                </c:pt>
                <c:pt idx="138" formatCode="General">
                  <c:v>228</c:v>
                </c:pt>
                <c:pt idx="139">
                  <c:v>234</c:v>
                </c:pt>
                <c:pt idx="140">
                  <c:v>240</c:v>
                </c:pt>
              </c:numCache>
            </c:numRef>
          </c:cat>
          <c:val>
            <c:numRef>
              <c:f>'Illustration, Gravity Decay Pm'!$E$31:$EO$31</c:f>
              <c:numCache>
                <c:formatCode>General</c:formatCode>
                <c:ptCount val="1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21">
                  <c:v>2.9752866044158106E-4</c:v>
                </c:pt>
                <c:pt idx="122">
                  <c:v>1.9549026014697475E-4</c:v>
                </c:pt>
                <c:pt idx="123">
                  <c:v>1.2844625373438791E-4</c:v>
                </c:pt>
                <c:pt idx="124">
                  <c:v>8.4395202533337277E-5</c:v>
                </c:pt>
                <c:pt idx="125">
                  <c:v>5.5451599432176891E-5</c:v>
                </c:pt>
                <c:pt idx="126">
                  <c:v>3.6434297060570238E-5</c:v>
                </c:pt>
                <c:pt idx="127">
                  <c:v>2.3939039015844743E-5</c:v>
                </c:pt>
                <c:pt idx="128">
                  <c:v>1.5729069454789357E-5</c:v>
                </c:pt>
                <c:pt idx="129">
                  <c:v>1.0334735063919498E-5</c:v>
                </c:pt>
                <c:pt idx="130">
                  <c:v>6.7904048073794644E-6</c:v>
                </c:pt>
                <c:pt idx="131">
                  <c:v>4.4616138839455499E-6</c:v>
                </c:pt>
                <c:pt idx="132">
                  <c:v>2.9314892136891277E-6</c:v>
                </c:pt>
                <c:pt idx="133">
                  <c:v>1.926125665176583E-6</c:v>
                </c:pt>
                <c:pt idx="134">
                  <c:v>1.2655547428684347E-6</c:v>
                </c:pt>
                <c:pt idx="135">
                  <c:v>8.3152871910356692E-7</c:v>
                </c:pt>
                <c:pt idx="136">
                  <c:v>5.4635330047188637E-7</c:v>
                </c:pt>
                <c:pt idx="137">
                  <c:v>3.5897969857051313E-7</c:v>
                </c:pt>
                <c:pt idx="138">
                  <c:v>2.3586646932392341E-7</c:v>
                </c:pt>
                <c:pt idx="139">
                  <c:v>1.5497531357028922E-7</c:v>
                </c:pt>
                <c:pt idx="140">
                  <c:v>1.0182603693119995E-7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76-43D5-A7D3-939144CA2355}"/>
            </c:ext>
          </c:extLst>
        </c:ser>
        <c:ser>
          <c:idx val="3"/>
          <c:order val="3"/>
          <c:spPr>
            <a:ln w="28575" cap="rnd">
              <a:solidFill>
                <a:srgbClr val="006600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'Illustration, Gravity Decay Pm'!$E$28:$EO$28</c:f>
              <c:numCache>
                <c:formatCode>0</c:formatCode>
                <c:ptCount val="1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126</c:v>
                </c:pt>
                <c:pt idx="122">
                  <c:v>132</c:v>
                </c:pt>
                <c:pt idx="123">
                  <c:v>138</c:v>
                </c:pt>
                <c:pt idx="124">
                  <c:v>144</c:v>
                </c:pt>
                <c:pt idx="125">
                  <c:v>150</c:v>
                </c:pt>
                <c:pt idx="126">
                  <c:v>156</c:v>
                </c:pt>
                <c:pt idx="127">
                  <c:v>162</c:v>
                </c:pt>
                <c:pt idx="128">
                  <c:v>168</c:v>
                </c:pt>
                <c:pt idx="129">
                  <c:v>174</c:v>
                </c:pt>
                <c:pt idx="130">
                  <c:v>180</c:v>
                </c:pt>
                <c:pt idx="131">
                  <c:v>186</c:v>
                </c:pt>
                <c:pt idx="132" formatCode="General">
                  <c:v>192</c:v>
                </c:pt>
                <c:pt idx="133">
                  <c:v>198</c:v>
                </c:pt>
                <c:pt idx="134" formatCode="General">
                  <c:v>204</c:v>
                </c:pt>
                <c:pt idx="135">
                  <c:v>210</c:v>
                </c:pt>
                <c:pt idx="136" formatCode="General">
                  <c:v>216</c:v>
                </c:pt>
                <c:pt idx="137">
                  <c:v>222</c:v>
                </c:pt>
                <c:pt idx="138" formatCode="General">
                  <c:v>228</c:v>
                </c:pt>
                <c:pt idx="139">
                  <c:v>234</c:v>
                </c:pt>
                <c:pt idx="140">
                  <c:v>240</c:v>
                </c:pt>
              </c:numCache>
            </c:numRef>
          </c:cat>
          <c:val>
            <c:numRef>
              <c:f>'Illustration, Gravity Decay Pm'!$E$32:$EO$32</c:f>
              <c:numCache>
                <c:formatCode>General</c:formatCode>
                <c:ptCount val="1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21">
                  <c:v>2.9454234913379078E-3</c:v>
                </c:pt>
                <c:pt idx="122">
                  <c:v>2.6465491158009402E-3</c:v>
                </c:pt>
                <c:pt idx="123">
                  <c:v>2.3893408119639923E-3</c:v>
                </c:pt>
                <c:pt idx="124">
                  <c:v>2.1665377876551976E-3</c:v>
                </c:pt>
                <c:pt idx="125">
                  <c:v>1.972377793029671E-3</c:v>
                </c:pt>
                <c:pt idx="126">
                  <c:v>1.8022433170746715E-3</c:v>
                </c:pt>
                <c:pt idx="127">
                  <c:v>1.6524010662833043E-3</c:v>
                </c:pt>
                <c:pt idx="128">
                  <c:v>1.5198077403419622E-3</c:v>
                </c:pt>
                <c:pt idx="129">
                  <c:v>1.4019635709930913E-3</c:v>
                </c:pt>
                <c:pt idx="130">
                  <c:v>1.296800705954289E-3</c:v>
                </c:pt>
                <c:pt idx="131">
                  <c:v>1.2025973106343383E-3</c:v>
                </c:pt>
                <c:pt idx="132">
                  <c:v>1.1179108569973611E-3</c:v>
                </c:pt>
                <c:pt idx="133">
                  <c:v>1.0415258717563689E-3</c:v>
                </c:pt>
                <c:pt idx="134">
                  <c:v>9.7241268364718875E-4</c:v>
                </c:pt>
                <c:pt idx="135">
                  <c:v>9.096946112919209E-4</c:v>
                </c:pt>
                <c:pt idx="136">
                  <c:v>8.5262168176228684E-4</c:v>
                </c:pt>
                <c:pt idx="137">
                  <c:v>8.0054944129336774E-4</c:v>
                </c:pt>
                <c:pt idx="138">
                  <c:v>7.5292176544842603E-4</c:v>
                </c:pt>
                <c:pt idx="139">
                  <c:v>7.0925683212390007E-4</c:v>
                </c:pt>
                <c:pt idx="140">
                  <c:v>6.6913561203893576E-4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76-43D5-A7D3-939144CA2355}"/>
            </c:ext>
          </c:extLst>
        </c:ser>
        <c:ser>
          <c:idx val="4"/>
          <c:order val="4"/>
          <c:spPr>
            <a:ln w="28575" cap="rnd">
              <a:solidFill>
                <a:srgbClr val="000066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'Illustration, Gravity Decay Pm'!$E$33:$EO$33</c:f>
              <c:numCache>
                <c:formatCode>General</c:formatCode>
                <c:ptCount val="141"/>
                <c:pt idx="10">
                  <c:v>1</c:v>
                </c:pt>
                <c:pt idx="11">
                  <c:v>0.97044553354850815</c:v>
                </c:pt>
                <c:pt idx="12">
                  <c:v>0.94176453358424883</c:v>
                </c:pt>
                <c:pt idx="13">
                  <c:v>0.91393118527122807</c:v>
                </c:pt>
                <c:pt idx="14">
                  <c:v>0.88692043671715759</c:v>
                </c:pt>
                <c:pt idx="15">
                  <c:v>0.86070797642505781</c:v>
                </c:pt>
                <c:pt idx="16">
                  <c:v>0.835270211411272</c:v>
                </c:pt>
                <c:pt idx="17">
                  <c:v>0.81058424597018708</c:v>
                </c:pt>
                <c:pt idx="18">
                  <c:v>0.78662786106655336</c:v>
                </c:pt>
                <c:pt idx="19">
                  <c:v>0.76337949433685315</c:v>
                </c:pt>
                <c:pt idx="20">
                  <c:v>0.74081822068171799</c:v>
                </c:pt>
                <c:pt idx="21">
                  <c:v>0.71892373343192617</c:v>
                </c:pt>
                <c:pt idx="22">
                  <c:v>0.69767632607103114</c:v>
                </c:pt>
                <c:pt idx="23">
                  <c:v>0.67705687449816476</c:v>
                </c:pt>
                <c:pt idx="24">
                  <c:v>0.65704681981505686</c:v>
                </c:pt>
                <c:pt idx="25">
                  <c:v>0.63762815162177322</c:v>
                </c:pt>
                <c:pt idx="26">
                  <c:v>0.61878339180614084</c:v>
                </c:pt>
                <c:pt idx="27">
                  <c:v>0.60049557881226601</c:v>
                </c:pt>
                <c:pt idx="28">
                  <c:v>0.58274825237398975</c:v>
                </c:pt>
                <c:pt idx="29">
                  <c:v>0.56552543869953709</c:v>
                </c:pt>
                <c:pt idx="30">
                  <c:v>0.5488116360940265</c:v>
                </c:pt>
                <c:pt idx="31">
                  <c:v>0.53259180100689718</c:v>
                </c:pt>
                <c:pt idx="32">
                  <c:v>0.51685133449169918</c:v>
                </c:pt>
                <c:pt idx="33">
                  <c:v>0.50157606906605556</c:v>
                </c:pt>
                <c:pt idx="34">
                  <c:v>0.48675225595997162</c:v>
                </c:pt>
                <c:pt idx="35">
                  <c:v>0.47236655274101469</c:v>
                </c:pt>
                <c:pt idx="36">
                  <c:v>0.45840601130522346</c:v>
                </c:pt>
                <c:pt idx="37">
                  <c:v>0.44485806622294122</c:v>
                </c:pt>
                <c:pt idx="38">
                  <c:v>0.43171052342907978</c:v>
                </c:pt>
                <c:pt idx="39">
                  <c:v>0.418951549247639</c:v>
                </c:pt>
                <c:pt idx="40">
                  <c:v>0.40656965974059917</c:v>
                </c:pt>
                <c:pt idx="41">
                  <c:v>0.39455371037160114</c:v>
                </c:pt>
                <c:pt idx="42">
                  <c:v>0.38289288597511195</c:v>
                </c:pt>
                <c:pt idx="43">
                  <c:v>0.37157669102204566</c:v>
                </c:pt>
                <c:pt idx="44">
                  <c:v>0.36059494017307842</c:v>
                </c:pt>
                <c:pt idx="45">
                  <c:v>0.34993774911115533</c:v>
                </c:pt>
                <c:pt idx="46">
                  <c:v>0.33959552564493917</c:v>
                </c:pt>
                <c:pt idx="47">
                  <c:v>0.32955896107518912</c:v>
                </c:pt>
                <c:pt idx="48">
                  <c:v>0.31981902181630395</c:v>
                </c:pt>
                <c:pt idx="49">
                  <c:v>0.31036694126548497</c:v>
                </c:pt>
                <c:pt idx="50">
                  <c:v>0.30119421191220214</c:v>
                </c:pt>
                <c:pt idx="51">
                  <c:v>0.29229257768085937</c:v>
                </c:pt>
                <c:pt idx="52">
                  <c:v>0.28365402649977034</c:v>
                </c:pt>
                <c:pt idx="53">
                  <c:v>0.27527078308975239</c:v>
                </c:pt>
                <c:pt idx="54">
                  <c:v>0.26713530196585039</c:v>
                </c:pt>
                <c:pt idx="55">
                  <c:v>0.25924026064589151</c:v>
                </c:pt>
                <c:pt idx="56">
                  <c:v>0.25157855305975652</c:v>
                </c:pt>
                <c:pt idx="57">
                  <c:v>0.24414328315343706</c:v>
                </c:pt>
                <c:pt idx="58">
                  <c:v>0.23692775868212179</c:v>
                </c:pt>
                <c:pt idx="59">
                  <c:v>0.22992548518672382</c:v>
                </c:pt>
                <c:pt idx="60">
                  <c:v>0.2231301601484299</c:v>
                </c:pt>
                <c:pt idx="61">
                  <c:v>0.2165356673160071</c:v>
                </c:pt>
                <c:pt idx="62">
                  <c:v>0.21013607120076477</c:v>
                </c:pt>
                <c:pt idx="63">
                  <c:v>0.20392561173421345</c:v>
                </c:pt>
                <c:pt idx="64">
                  <c:v>0.19789869908361471</c:v>
                </c:pt>
                <c:pt idx="65">
                  <c:v>0.19204990862075413</c:v>
                </c:pt>
                <c:pt idx="66">
                  <c:v>0.18637397603940997</c:v>
                </c:pt>
                <c:pt idx="67">
                  <c:v>0.1808657926171221</c:v>
                </c:pt>
                <c:pt idx="68">
                  <c:v>0.17552040061699686</c:v>
                </c:pt>
                <c:pt idx="69">
                  <c:v>0.17033298882540945</c:v>
                </c:pt>
                <c:pt idx="70">
                  <c:v>0.1652988882215865</c:v>
                </c:pt>
                <c:pt idx="71">
                  <c:v>0.16041356777517277</c:v>
                </c:pt>
                <c:pt idx="72">
                  <c:v>0.15567263036799731</c:v>
                </c:pt>
                <c:pt idx="73">
                  <c:v>0.15107180883637086</c:v>
                </c:pt>
                <c:pt idx="74">
                  <c:v>0.14660696213035018</c:v>
                </c:pt>
                <c:pt idx="75">
                  <c:v>0.14227407158651356</c:v>
                </c:pt>
                <c:pt idx="76">
                  <c:v>0.13806923731089282</c:v>
                </c:pt>
                <c:pt idx="77">
                  <c:v>0.13398867466880496</c:v>
                </c:pt>
                <c:pt idx="78">
                  <c:v>0.13002871087842593</c:v>
                </c:pt>
                <c:pt idx="79">
                  <c:v>0.12618578170503875</c:v>
                </c:pt>
                <c:pt idx="80">
                  <c:v>0.12245642825298192</c:v>
                </c:pt>
                <c:pt idx="81">
                  <c:v>0.11883729385240967</c:v>
                </c:pt>
                <c:pt idx="82">
                  <c:v>0.11532512103806253</c:v>
                </c:pt>
                <c:pt idx="83">
                  <c:v>0.11191674861732889</c:v>
                </c:pt>
                <c:pt idx="84">
                  <c:v>0.10860910882495797</c:v>
                </c:pt>
                <c:pt idx="85">
                  <c:v>0.10539922456186436</c:v>
                </c:pt>
                <c:pt idx="86">
                  <c:v>0.10228420671553747</c:v>
                </c:pt>
                <c:pt idx="87">
                  <c:v>9.9261251559645672E-2</c:v>
                </c:pt>
                <c:pt idx="88">
                  <c:v>9.6327638230493048E-2</c:v>
                </c:pt>
                <c:pt idx="89">
                  <c:v>9.3480726278058465E-2</c:v>
                </c:pt>
                <c:pt idx="90">
                  <c:v>9.0717953289412526E-2</c:v>
                </c:pt>
                <c:pt idx="91">
                  <c:v>8.8036832582372562E-2</c:v>
                </c:pt>
                <c:pt idx="92">
                  <c:v>8.5434950967321233E-2</c:v>
                </c:pt>
                <c:pt idx="93">
                  <c:v>8.2909966575172675E-2</c:v>
                </c:pt>
                <c:pt idx="94">
                  <c:v>8.0459606749532439E-2</c:v>
                </c:pt>
                <c:pt idx="95">
                  <c:v>7.8081666001153155E-2</c:v>
                </c:pt>
                <c:pt idx="96">
                  <c:v>7.5774004022845481E-2</c:v>
                </c:pt>
                <c:pt idx="97">
                  <c:v>7.3534543763057111E-2</c:v>
                </c:pt>
                <c:pt idx="98">
                  <c:v>7.1361269556386067E-2</c:v>
                </c:pt>
                <c:pt idx="99">
                  <c:v>6.9252225309345994E-2</c:v>
                </c:pt>
                <c:pt idx="100">
                  <c:v>6.720551273974977E-2</c:v>
                </c:pt>
                <c:pt idx="101">
                  <c:v>6.5219289668127525E-2</c:v>
                </c:pt>
                <c:pt idx="102">
                  <c:v>6.3291768359640718E-2</c:v>
                </c:pt>
                <c:pt idx="103">
                  <c:v>6.1421213915000133E-2</c:v>
                </c:pt>
                <c:pt idx="104">
                  <c:v>5.9605942708939354E-2</c:v>
                </c:pt>
                <c:pt idx="105">
                  <c:v>5.784432087483847E-2</c:v>
                </c:pt>
                <c:pt idx="106">
                  <c:v>5.6134762834133739E-2</c:v>
                </c:pt>
                <c:pt idx="107">
                  <c:v>5.4475729869189873E-2</c:v>
                </c:pt>
                <c:pt idx="108">
                  <c:v>5.2865728738350382E-2</c:v>
                </c:pt>
                <c:pt idx="109">
                  <c:v>5.1303310331919115E-2</c:v>
                </c:pt>
                <c:pt idx="110">
                  <c:v>4.9787068367863958E-2</c:v>
                </c:pt>
                <c:pt idx="111">
                  <c:v>4.8315638126067775E-2</c:v>
                </c:pt>
                <c:pt idx="112">
                  <c:v>4.6887695219988493E-2</c:v>
                </c:pt>
                <c:pt idx="113">
                  <c:v>4.5501954404621583E-2</c:v>
                </c:pt>
                <c:pt idx="114">
                  <c:v>4.4157168419692874E-2</c:v>
                </c:pt>
                <c:pt idx="115">
                  <c:v>4.2852126867040194E-2</c:v>
                </c:pt>
                <c:pt idx="116">
                  <c:v>4.1585655121173175E-2</c:v>
                </c:pt>
                <c:pt idx="117">
                  <c:v>4.0356613272031154E-2</c:v>
                </c:pt>
                <c:pt idx="118">
                  <c:v>3.9163895098987073E-2</c:v>
                </c:pt>
                <c:pt idx="119">
                  <c:v>3.8006427075174321E-2</c:v>
                </c:pt>
                <c:pt idx="120">
                  <c:v>3.6883167401240022E-2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876-43D5-A7D3-939144CA2355}"/>
            </c:ext>
          </c:extLst>
        </c:ser>
        <c:ser>
          <c:idx val="5"/>
          <c:order val="5"/>
          <c:spPr>
            <a:ln w="28575" cap="rnd">
              <a:solidFill>
                <a:srgbClr val="00660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'Illustration, Gravity Decay Pm'!$E$34:$EO$34</c:f>
              <c:numCache>
                <c:formatCode>General</c:formatCode>
                <c:ptCount val="141"/>
                <c:pt idx="10">
                  <c:v>1</c:v>
                </c:pt>
                <c:pt idx="11">
                  <c:v>0.90909090909090906</c:v>
                </c:pt>
                <c:pt idx="12">
                  <c:v>0.83333333333333326</c:v>
                </c:pt>
                <c:pt idx="13">
                  <c:v>0.76923076923076927</c:v>
                </c:pt>
                <c:pt idx="14">
                  <c:v>0.71428571428571419</c:v>
                </c:pt>
                <c:pt idx="15">
                  <c:v>0.66666666666666663</c:v>
                </c:pt>
                <c:pt idx="16">
                  <c:v>0.625</c:v>
                </c:pt>
                <c:pt idx="17">
                  <c:v>0.58823529411764697</c:v>
                </c:pt>
                <c:pt idx="18">
                  <c:v>0.55555555555555547</c:v>
                </c:pt>
                <c:pt idx="19">
                  <c:v>0.52631578947368418</c:v>
                </c:pt>
                <c:pt idx="20">
                  <c:v>0.5</c:v>
                </c:pt>
                <c:pt idx="21">
                  <c:v>0.47619047619047616</c:v>
                </c:pt>
                <c:pt idx="22">
                  <c:v>0.45454545454545453</c:v>
                </c:pt>
                <c:pt idx="23">
                  <c:v>0.43478260869565216</c:v>
                </c:pt>
                <c:pt idx="24">
                  <c:v>0.41666666666666663</c:v>
                </c:pt>
                <c:pt idx="25">
                  <c:v>0.39999999999999997</c:v>
                </c:pt>
                <c:pt idx="26">
                  <c:v>0.38461538461538464</c:v>
                </c:pt>
                <c:pt idx="27">
                  <c:v>0.37037037037037035</c:v>
                </c:pt>
                <c:pt idx="28">
                  <c:v>0.3571428571428571</c:v>
                </c:pt>
                <c:pt idx="29">
                  <c:v>0.34482758620689652</c:v>
                </c:pt>
                <c:pt idx="30">
                  <c:v>0.33333333333333331</c:v>
                </c:pt>
                <c:pt idx="31">
                  <c:v>0.32258064516129031</c:v>
                </c:pt>
                <c:pt idx="32">
                  <c:v>0.3125</c:v>
                </c:pt>
                <c:pt idx="33">
                  <c:v>0.30303030303030304</c:v>
                </c:pt>
                <c:pt idx="34">
                  <c:v>0.29411764705882348</c:v>
                </c:pt>
                <c:pt idx="35">
                  <c:v>0.2857142857142857</c:v>
                </c:pt>
                <c:pt idx="36">
                  <c:v>0.27777777777777773</c:v>
                </c:pt>
                <c:pt idx="37">
                  <c:v>0.27027027027027029</c:v>
                </c:pt>
                <c:pt idx="38">
                  <c:v>0.26315789473684209</c:v>
                </c:pt>
                <c:pt idx="39">
                  <c:v>0.25641025641025639</c:v>
                </c:pt>
                <c:pt idx="40">
                  <c:v>0.25</c:v>
                </c:pt>
                <c:pt idx="41">
                  <c:v>0.24390243902439024</c:v>
                </c:pt>
                <c:pt idx="42">
                  <c:v>0.23809523809523808</c:v>
                </c:pt>
                <c:pt idx="43">
                  <c:v>0.23255813953488372</c:v>
                </c:pt>
                <c:pt idx="44">
                  <c:v>0.22727272727272727</c:v>
                </c:pt>
                <c:pt idx="45">
                  <c:v>0.22222222222222221</c:v>
                </c:pt>
                <c:pt idx="46">
                  <c:v>0.21739130434782608</c:v>
                </c:pt>
                <c:pt idx="47">
                  <c:v>0.21276595744680848</c:v>
                </c:pt>
                <c:pt idx="48">
                  <c:v>0.20833333333333331</c:v>
                </c:pt>
                <c:pt idx="49">
                  <c:v>0.2040816326530612</c:v>
                </c:pt>
                <c:pt idx="50">
                  <c:v>0.19999999999999998</c:v>
                </c:pt>
                <c:pt idx="51">
                  <c:v>0.19607843137254902</c:v>
                </c:pt>
                <c:pt idx="52">
                  <c:v>0.19230769230769232</c:v>
                </c:pt>
                <c:pt idx="53">
                  <c:v>0.18867924528301885</c:v>
                </c:pt>
                <c:pt idx="54">
                  <c:v>0.18518518518518517</c:v>
                </c:pt>
                <c:pt idx="55">
                  <c:v>0.1818181818181818</c:v>
                </c:pt>
                <c:pt idx="56">
                  <c:v>0.17857142857142855</c:v>
                </c:pt>
                <c:pt idx="57">
                  <c:v>0.17543859649122806</c:v>
                </c:pt>
                <c:pt idx="58">
                  <c:v>0.17241379310344826</c:v>
                </c:pt>
                <c:pt idx="59">
                  <c:v>0.16949152542372881</c:v>
                </c:pt>
                <c:pt idx="60">
                  <c:v>0.16666666666666666</c:v>
                </c:pt>
                <c:pt idx="61">
                  <c:v>0.16393442622950818</c:v>
                </c:pt>
                <c:pt idx="62">
                  <c:v>0.16129032258064516</c:v>
                </c:pt>
                <c:pt idx="63">
                  <c:v>0.15873015873015872</c:v>
                </c:pt>
                <c:pt idx="64">
                  <c:v>0.15625</c:v>
                </c:pt>
                <c:pt idx="65">
                  <c:v>0.15384615384615385</c:v>
                </c:pt>
                <c:pt idx="66">
                  <c:v>0.15151515151515152</c:v>
                </c:pt>
                <c:pt idx="67">
                  <c:v>0.14925373134328357</c:v>
                </c:pt>
                <c:pt idx="68">
                  <c:v>0.14705882352941174</c:v>
                </c:pt>
                <c:pt idx="69">
                  <c:v>0.14492753623188406</c:v>
                </c:pt>
                <c:pt idx="70">
                  <c:v>0.14285714285714285</c:v>
                </c:pt>
                <c:pt idx="71">
                  <c:v>0.14084507042253522</c:v>
                </c:pt>
                <c:pt idx="72">
                  <c:v>0.13888888888888887</c:v>
                </c:pt>
                <c:pt idx="73">
                  <c:v>0.13698630136986301</c:v>
                </c:pt>
                <c:pt idx="74">
                  <c:v>0.13513513513513514</c:v>
                </c:pt>
                <c:pt idx="75">
                  <c:v>0.13333333333333333</c:v>
                </c:pt>
                <c:pt idx="76">
                  <c:v>0.13157894736842105</c:v>
                </c:pt>
                <c:pt idx="77">
                  <c:v>0.12987012987012986</c:v>
                </c:pt>
                <c:pt idx="78">
                  <c:v>0.12820512820512819</c:v>
                </c:pt>
                <c:pt idx="79">
                  <c:v>0.12658227848101264</c:v>
                </c:pt>
                <c:pt idx="80">
                  <c:v>0.125</c:v>
                </c:pt>
                <c:pt idx="81">
                  <c:v>0.12345679012345678</c:v>
                </c:pt>
                <c:pt idx="82">
                  <c:v>0.12195121951219512</c:v>
                </c:pt>
                <c:pt idx="83">
                  <c:v>0.12048192771084337</c:v>
                </c:pt>
                <c:pt idx="84">
                  <c:v>0.11904761904761904</c:v>
                </c:pt>
                <c:pt idx="85">
                  <c:v>0.11764705882352941</c:v>
                </c:pt>
                <c:pt idx="86">
                  <c:v>0.11627906976744186</c:v>
                </c:pt>
                <c:pt idx="87">
                  <c:v>0.11494252873563218</c:v>
                </c:pt>
                <c:pt idx="88">
                  <c:v>0.11363636363636363</c:v>
                </c:pt>
                <c:pt idx="89">
                  <c:v>0.11235955056179775</c:v>
                </c:pt>
                <c:pt idx="90">
                  <c:v>0.1111111111111111</c:v>
                </c:pt>
                <c:pt idx="91">
                  <c:v>0.10989010989010989</c:v>
                </c:pt>
                <c:pt idx="92">
                  <c:v>0.10869565217391304</c:v>
                </c:pt>
                <c:pt idx="93">
                  <c:v>0.10752688172043011</c:v>
                </c:pt>
                <c:pt idx="94">
                  <c:v>0.10638297872340424</c:v>
                </c:pt>
                <c:pt idx="95">
                  <c:v>0.10526315789473684</c:v>
                </c:pt>
                <c:pt idx="96">
                  <c:v>0.10416666666666666</c:v>
                </c:pt>
                <c:pt idx="97">
                  <c:v>0.10309278350515463</c:v>
                </c:pt>
                <c:pt idx="98">
                  <c:v>0.1020408163265306</c:v>
                </c:pt>
                <c:pt idx="99">
                  <c:v>0.10101010101010101</c:v>
                </c:pt>
                <c:pt idx="100">
                  <c:v>9.9999999999999992E-2</c:v>
                </c:pt>
                <c:pt idx="101">
                  <c:v>9.9009900990099001E-2</c:v>
                </c:pt>
                <c:pt idx="102">
                  <c:v>9.8039215686274508E-2</c:v>
                </c:pt>
                <c:pt idx="103">
                  <c:v>9.7087378640776684E-2</c:v>
                </c:pt>
                <c:pt idx="104">
                  <c:v>9.6153846153846159E-2</c:v>
                </c:pt>
                <c:pt idx="105">
                  <c:v>9.5238095238095247E-2</c:v>
                </c:pt>
                <c:pt idx="106">
                  <c:v>9.4339622641509427E-2</c:v>
                </c:pt>
                <c:pt idx="107">
                  <c:v>9.3457943925233627E-2</c:v>
                </c:pt>
                <c:pt idx="108">
                  <c:v>9.2592592592592587E-2</c:v>
                </c:pt>
                <c:pt idx="109">
                  <c:v>9.1743119266055051E-2</c:v>
                </c:pt>
                <c:pt idx="110">
                  <c:v>9.0909090909090898E-2</c:v>
                </c:pt>
                <c:pt idx="111">
                  <c:v>9.0090090090090086E-2</c:v>
                </c:pt>
                <c:pt idx="112">
                  <c:v>8.9285714285714274E-2</c:v>
                </c:pt>
                <c:pt idx="113">
                  <c:v>8.8495575221238937E-2</c:v>
                </c:pt>
                <c:pt idx="114">
                  <c:v>8.771929824561403E-2</c:v>
                </c:pt>
                <c:pt idx="115">
                  <c:v>8.6956521739130432E-2</c:v>
                </c:pt>
                <c:pt idx="116">
                  <c:v>8.620689655172413E-2</c:v>
                </c:pt>
                <c:pt idx="117">
                  <c:v>8.5470085470085472E-2</c:v>
                </c:pt>
                <c:pt idx="118">
                  <c:v>8.4745762711864403E-2</c:v>
                </c:pt>
                <c:pt idx="119">
                  <c:v>8.4033613445378144E-2</c:v>
                </c:pt>
                <c:pt idx="120">
                  <c:v>8.3333333333333329E-2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876-43D5-A7D3-939144CA2355}"/>
            </c:ext>
          </c:extLst>
        </c:ser>
        <c:ser>
          <c:idx val="6"/>
          <c:order val="6"/>
          <c:spPr>
            <a:ln w="28575" cap="rnd">
              <a:solidFill>
                <a:srgbClr val="000066">
                  <a:alpha val="24706"/>
                </a:srgb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'Illustration, Gravity Decay Pm'!$E$35:$EO$35</c:f>
              <c:numCache>
                <c:formatCode>General</c:formatCode>
                <c:ptCount val="1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21">
                  <c:v>3.0807411032751083E-2</c:v>
                </c:pt>
                <c:pt idx="122">
                  <c:v>2.5732512726359947E-2</c:v>
                </c:pt>
                <c:pt idx="123">
                  <c:v>2.1493601345089926E-2</c:v>
                </c:pt>
                <c:pt idx="124">
                  <c:v>1.7952964939502852E-2</c:v>
                </c:pt>
                <c:pt idx="125">
                  <c:v>1.4995576820477705E-2</c:v>
                </c:pt>
                <c:pt idx="126">
                  <c:v>1.2525358621074387E-2</c:v>
                </c:pt>
                <c:pt idx="127">
                  <c:v>1.0462058943426807E-2</c:v>
                </c:pt>
                <c:pt idx="128">
                  <c:v>8.7386461854732922E-3</c:v>
                </c:pt>
                <c:pt idx="129">
                  <c:v>7.2991308467885846E-3</c:v>
                </c:pt>
                <c:pt idx="130">
                  <c:v>6.0967465655156388E-3</c:v>
                </c:pt>
                <c:pt idx="131">
                  <c:v>5.0924307926991921E-3</c:v>
                </c:pt>
                <c:pt idx="132">
                  <c:v>4.2535557448151271E-3</c:v>
                </c:pt>
                <c:pt idx="133">
                  <c:v>3.5528684062213624E-3</c:v>
                </c:pt>
                <c:pt idx="134">
                  <c:v>2.9676051447809449E-3</c:v>
                </c:pt>
                <c:pt idx="135">
                  <c:v>2.4787521766663585E-3</c:v>
                </c:pt>
                <c:pt idx="136">
                  <c:v>2.0704278546402606E-3</c:v>
                </c:pt>
                <c:pt idx="137">
                  <c:v>1.7293667118571559E-3</c:v>
                </c:pt>
                <c:pt idx="138">
                  <c:v>1.4444884990205435E-3</c:v>
                </c:pt>
                <c:pt idx="139">
                  <c:v>1.2065382139580406E-3</c:v>
                </c:pt>
                <c:pt idx="140">
                  <c:v>1.0077854290485113E-3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876-43D5-A7D3-939144CA2355}"/>
            </c:ext>
          </c:extLst>
        </c:ser>
        <c:ser>
          <c:idx val="7"/>
          <c:order val="7"/>
          <c:spPr>
            <a:ln w="28575" cap="rnd">
              <a:solidFill>
                <a:srgbClr val="006600">
                  <a:alpha val="25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'Illustration, Gravity Decay Pm'!$E$36:$EO$36</c:f>
              <c:numCache>
                <c:formatCode>General</c:formatCode>
                <c:ptCount val="1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21">
                  <c:v>7.9365079365079361E-2</c:v>
                </c:pt>
                <c:pt idx="122">
                  <c:v>7.575757575757576E-2</c:v>
                </c:pt>
                <c:pt idx="123">
                  <c:v>7.2463768115942032E-2</c:v>
                </c:pt>
                <c:pt idx="124">
                  <c:v>6.9444444444444434E-2</c:v>
                </c:pt>
                <c:pt idx="125">
                  <c:v>6.6666666666666666E-2</c:v>
                </c:pt>
                <c:pt idx="126">
                  <c:v>6.4102564102564097E-2</c:v>
                </c:pt>
                <c:pt idx="127">
                  <c:v>6.1728395061728392E-2</c:v>
                </c:pt>
                <c:pt idx="128">
                  <c:v>5.9523809523809521E-2</c:v>
                </c:pt>
                <c:pt idx="129">
                  <c:v>5.7471264367816091E-2</c:v>
                </c:pt>
                <c:pt idx="130">
                  <c:v>5.5555555555555552E-2</c:v>
                </c:pt>
                <c:pt idx="131">
                  <c:v>5.3763440860215055E-2</c:v>
                </c:pt>
                <c:pt idx="132">
                  <c:v>5.2083333333333329E-2</c:v>
                </c:pt>
                <c:pt idx="133">
                  <c:v>5.0505050505050504E-2</c:v>
                </c:pt>
                <c:pt idx="134">
                  <c:v>4.9019607843137254E-2</c:v>
                </c:pt>
                <c:pt idx="135">
                  <c:v>4.7619047619047623E-2</c:v>
                </c:pt>
                <c:pt idx="136">
                  <c:v>4.6296296296296294E-2</c:v>
                </c:pt>
                <c:pt idx="137">
                  <c:v>4.5045045045045043E-2</c:v>
                </c:pt>
                <c:pt idx="138">
                  <c:v>4.3859649122807015E-2</c:v>
                </c:pt>
                <c:pt idx="139">
                  <c:v>4.2735042735042736E-2</c:v>
                </c:pt>
                <c:pt idx="140">
                  <c:v>4.1666666666666664E-2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876-43D5-A7D3-939144CA2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409120"/>
        <c:axId val="566401904"/>
      </c:lineChart>
      <c:catAx>
        <c:axId val="566409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 b="1">
                    <a:solidFill>
                      <a:srgbClr val="000000"/>
                    </a:solidFill>
                  </a:rPr>
                  <a:t>Minutter reisetid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66401904"/>
        <c:crosses val="autoZero"/>
        <c:auto val="1"/>
        <c:lblAlgn val="ctr"/>
        <c:lblOffset val="100"/>
        <c:noMultiLvlLbl val="0"/>
      </c:catAx>
      <c:valAx>
        <c:axId val="566401904"/>
        <c:scaling>
          <c:orientation val="minMax"/>
          <c:max val="1.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 b="1">
                    <a:solidFill>
                      <a:srgbClr val="000000"/>
                    </a:solidFill>
                  </a:rPr>
                  <a:t>Indeksert markedstilgang</a:t>
                </a:r>
                <a:br>
                  <a:rPr lang="nb-NO" sz="900" b="1">
                    <a:solidFill>
                      <a:srgbClr val="000000"/>
                    </a:solidFill>
                  </a:rPr>
                </a:br>
                <a:r>
                  <a:rPr lang="nb-NO" sz="900" b="1">
                    <a:solidFill>
                      <a:srgbClr val="000000"/>
                    </a:solidFill>
                  </a:rPr>
                  <a:t>(basisnivå</a:t>
                </a:r>
                <a:r>
                  <a:rPr lang="nb-NO" sz="900" b="1" baseline="0">
                    <a:solidFill>
                      <a:srgbClr val="000000"/>
                    </a:solidFill>
                  </a:rPr>
                  <a:t> ved ti </a:t>
                </a:r>
                <a:r>
                  <a:rPr lang="nb-NO" sz="900" b="1">
                    <a:solidFill>
                      <a:srgbClr val="000000"/>
                    </a:solidFill>
                  </a:rPr>
                  <a:t>minutter)</a:t>
                </a:r>
              </a:p>
            </c:rich>
          </c:tx>
          <c:layout>
            <c:manualLayout>
              <c:xMode val="edge"/>
              <c:yMode val="edge"/>
              <c:x val="2.2048611111111113E-2"/>
              <c:y val="0.210357539682539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6640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nb-NO" sz="1000" b="1">
                <a:solidFill>
                  <a:srgbClr val="000000"/>
                </a:solidFill>
              </a:rPr>
              <a:t>Marginal avstandsforvitring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27767673611111116"/>
          <c:y val="0.18692182539682542"/>
          <c:w val="0.68958333333333333"/>
          <c:h val="0.5865603174603174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0066"/>
              </a:solidFill>
              <a:round/>
            </a:ln>
            <a:effectLst/>
          </c:spPr>
          <c:marker>
            <c:symbol val="none"/>
          </c:marker>
          <c:cat>
            <c:numRef>
              <c:f>'Illustration, Gravity Decay Pm'!$E$28:$EO$28</c:f>
              <c:numCache>
                <c:formatCode>0</c:formatCode>
                <c:ptCount val="1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126</c:v>
                </c:pt>
                <c:pt idx="122">
                  <c:v>132</c:v>
                </c:pt>
                <c:pt idx="123">
                  <c:v>138</c:v>
                </c:pt>
                <c:pt idx="124">
                  <c:v>144</c:v>
                </c:pt>
                <c:pt idx="125">
                  <c:v>150</c:v>
                </c:pt>
                <c:pt idx="126">
                  <c:v>156</c:v>
                </c:pt>
                <c:pt idx="127">
                  <c:v>162</c:v>
                </c:pt>
                <c:pt idx="128">
                  <c:v>168</c:v>
                </c:pt>
                <c:pt idx="129">
                  <c:v>174</c:v>
                </c:pt>
                <c:pt idx="130">
                  <c:v>180</c:v>
                </c:pt>
                <c:pt idx="131">
                  <c:v>186</c:v>
                </c:pt>
                <c:pt idx="132" formatCode="General">
                  <c:v>192</c:v>
                </c:pt>
                <c:pt idx="133">
                  <c:v>198</c:v>
                </c:pt>
                <c:pt idx="134" formatCode="General">
                  <c:v>204</c:v>
                </c:pt>
                <c:pt idx="135">
                  <c:v>210</c:v>
                </c:pt>
                <c:pt idx="136" formatCode="General">
                  <c:v>216</c:v>
                </c:pt>
                <c:pt idx="137">
                  <c:v>222</c:v>
                </c:pt>
                <c:pt idx="138" formatCode="General">
                  <c:v>228</c:v>
                </c:pt>
                <c:pt idx="139">
                  <c:v>234</c:v>
                </c:pt>
                <c:pt idx="140">
                  <c:v>240</c:v>
                </c:pt>
              </c:numCache>
            </c:numRef>
          </c:cat>
          <c:val>
            <c:numRef>
              <c:f>'Illustration, Gravity Decay Pm'!$E$37:$EO$37</c:f>
              <c:numCache>
                <c:formatCode>General</c:formatCode>
                <c:ptCount val="141"/>
                <c:pt idx="10">
                  <c:v>0</c:v>
                </c:pt>
                <c:pt idx="11">
                  <c:v>6.7606180094051838E-2</c:v>
                </c:pt>
                <c:pt idx="12">
                  <c:v>6.7606180094051671E-2</c:v>
                </c:pt>
                <c:pt idx="13">
                  <c:v>6.7606180094051838E-2</c:v>
                </c:pt>
                <c:pt idx="14">
                  <c:v>6.7606180094051754E-2</c:v>
                </c:pt>
                <c:pt idx="15">
                  <c:v>6.7606180094051754E-2</c:v>
                </c:pt>
                <c:pt idx="16">
                  <c:v>6.7606180094051671E-2</c:v>
                </c:pt>
                <c:pt idx="17">
                  <c:v>6.760618009405181E-2</c:v>
                </c:pt>
                <c:pt idx="18">
                  <c:v>6.7606180094051865E-2</c:v>
                </c:pt>
                <c:pt idx="19">
                  <c:v>6.7606180094051754E-2</c:v>
                </c:pt>
                <c:pt idx="20">
                  <c:v>6.7606180094051838E-2</c:v>
                </c:pt>
                <c:pt idx="21">
                  <c:v>6.760618009405181E-2</c:v>
                </c:pt>
                <c:pt idx="22">
                  <c:v>6.7606180094051463E-2</c:v>
                </c:pt>
                <c:pt idx="23">
                  <c:v>6.7606180094051976E-2</c:v>
                </c:pt>
                <c:pt idx="24">
                  <c:v>6.760618009405181E-2</c:v>
                </c:pt>
                <c:pt idx="25">
                  <c:v>6.7606180094051935E-2</c:v>
                </c:pt>
                <c:pt idx="26">
                  <c:v>6.7606180094051754E-2</c:v>
                </c:pt>
                <c:pt idx="27">
                  <c:v>6.7606180094051643E-2</c:v>
                </c:pt>
                <c:pt idx="28">
                  <c:v>6.760618009405181E-2</c:v>
                </c:pt>
                <c:pt idx="29">
                  <c:v>6.7606180094051865E-2</c:v>
                </c:pt>
                <c:pt idx="30">
                  <c:v>6.7606180094051629E-2</c:v>
                </c:pt>
                <c:pt idx="31">
                  <c:v>6.7606180094052032E-2</c:v>
                </c:pt>
                <c:pt idx="32">
                  <c:v>6.7606180094051505E-2</c:v>
                </c:pt>
                <c:pt idx="33">
                  <c:v>6.7606180094051768E-2</c:v>
                </c:pt>
                <c:pt idx="34">
                  <c:v>6.7606180094052115E-2</c:v>
                </c:pt>
                <c:pt idx="35">
                  <c:v>6.7606180094051463E-2</c:v>
                </c:pt>
                <c:pt idx="36">
                  <c:v>6.7606180094051962E-2</c:v>
                </c:pt>
                <c:pt idx="37">
                  <c:v>6.760618009405174E-2</c:v>
                </c:pt>
                <c:pt idx="38">
                  <c:v>6.7606180094051505E-2</c:v>
                </c:pt>
                <c:pt idx="39">
                  <c:v>6.7606180094052129E-2</c:v>
                </c:pt>
                <c:pt idx="40">
                  <c:v>6.7606180094051699E-2</c:v>
                </c:pt>
                <c:pt idx="41">
                  <c:v>6.7606180094051532E-2</c:v>
                </c:pt>
                <c:pt idx="42">
                  <c:v>6.7606180094052046E-2</c:v>
                </c:pt>
                <c:pt idx="43">
                  <c:v>6.7606180094051754E-2</c:v>
                </c:pt>
                <c:pt idx="44">
                  <c:v>6.7606180094051505E-2</c:v>
                </c:pt>
                <c:pt idx="45">
                  <c:v>6.7606180094051949E-2</c:v>
                </c:pt>
                <c:pt idx="46">
                  <c:v>6.7606180094051699E-2</c:v>
                </c:pt>
                <c:pt idx="47">
                  <c:v>6.7606180094051976E-2</c:v>
                </c:pt>
                <c:pt idx="48">
                  <c:v>6.760618009405174E-2</c:v>
                </c:pt>
                <c:pt idx="49">
                  <c:v>6.7606180094051477E-2</c:v>
                </c:pt>
                <c:pt idx="50">
                  <c:v>6.760618009405199E-2</c:v>
                </c:pt>
                <c:pt idx="51">
                  <c:v>6.7606180094051727E-2</c:v>
                </c:pt>
                <c:pt idx="52">
                  <c:v>6.7606180094052032E-2</c:v>
                </c:pt>
                <c:pt idx="53">
                  <c:v>6.7606180094051685E-2</c:v>
                </c:pt>
                <c:pt idx="54">
                  <c:v>6.7606180094051546E-2</c:v>
                </c:pt>
                <c:pt idx="55">
                  <c:v>6.7606180094052129E-2</c:v>
                </c:pt>
                <c:pt idx="56">
                  <c:v>6.7606180094051574E-2</c:v>
                </c:pt>
                <c:pt idx="57">
                  <c:v>6.7606180094051671E-2</c:v>
                </c:pt>
                <c:pt idx="58">
                  <c:v>6.7606180094051907E-2</c:v>
                </c:pt>
                <c:pt idx="59">
                  <c:v>6.7606180094052143E-2</c:v>
                </c:pt>
                <c:pt idx="60">
                  <c:v>6.7606180094051199E-2</c:v>
                </c:pt>
                <c:pt idx="61">
                  <c:v>6.7606180094052018E-2</c:v>
                </c:pt>
                <c:pt idx="62">
                  <c:v>6.7606180094052129E-2</c:v>
                </c:pt>
                <c:pt idx="63">
                  <c:v>6.760618009405106E-2</c:v>
                </c:pt>
                <c:pt idx="64">
                  <c:v>6.7606180094052018E-2</c:v>
                </c:pt>
                <c:pt idx="65">
                  <c:v>6.7606180094052032E-2</c:v>
                </c:pt>
                <c:pt idx="66">
                  <c:v>6.760618009405138E-2</c:v>
                </c:pt>
                <c:pt idx="67">
                  <c:v>6.760618009405199E-2</c:v>
                </c:pt>
                <c:pt idx="68">
                  <c:v>6.760618009405206E-2</c:v>
                </c:pt>
                <c:pt idx="69">
                  <c:v>6.7606180094051019E-2</c:v>
                </c:pt>
                <c:pt idx="70">
                  <c:v>6.7606180094052087E-2</c:v>
                </c:pt>
                <c:pt idx="71">
                  <c:v>6.7606180094052087E-2</c:v>
                </c:pt>
                <c:pt idx="72">
                  <c:v>6.7606180094052115E-2</c:v>
                </c:pt>
                <c:pt idx="73">
                  <c:v>6.7606180094051102E-2</c:v>
                </c:pt>
                <c:pt idx="74">
                  <c:v>6.7606180094052032E-2</c:v>
                </c:pt>
                <c:pt idx="75">
                  <c:v>6.7606180094052115E-2</c:v>
                </c:pt>
                <c:pt idx="76">
                  <c:v>6.7606180094051171E-2</c:v>
                </c:pt>
                <c:pt idx="77">
                  <c:v>6.7606180094051935E-2</c:v>
                </c:pt>
                <c:pt idx="78">
                  <c:v>6.7606180094052129E-2</c:v>
                </c:pt>
                <c:pt idx="79">
                  <c:v>6.7606180094051074E-2</c:v>
                </c:pt>
                <c:pt idx="80">
                  <c:v>6.7606180094052143E-2</c:v>
                </c:pt>
                <c:pt idx="81">
                  <c:v>6.7606180094052129E-2</c:v>
                </c:pt>
                <c:pt idx="82">
                  <c:v>6.7606180094051158E-2</c:v>
                </c:pt>
                <c:pt idx="83">
                  <c:v>6.760618009405206E-2</c:v>
                </c:pt>
                <c:pt idx="84">
                  <c:v>6.7606180094052101E-2</c:v>
                </c:pt>
                <c:pt idx="85">
                  <c:v>6.7606180094051088E-2</c:v>
                </c:pt>
                <c:pt idx="86">
                  <c:v>6.7606180094051976E-2</c:v>
                </c:pt>
                <c:pt idx="87">
                  <c:v>6.7606180094052157E-2</c:v>
                </c:pt>
                <c:pt idx="88">
                  <c:v>6.7606180094051324E-2</c:v>
                </c:pt>
                <c:pt idx="89">
                  <c:v>6.7606180094051727E-2</c:v>
                </c:pt>
                <c:pt idx="90">
                  <c:v>6.760618009405224E-2</c:v>
                </c:pt>
                <c:pt idx="91">
                  <c:v>6.7606180094051949E-2</c:v>
                </c:pt>
                <c:pt idx="92">
                  <c:v>6.7606180094051255E-2</c:v>
                </c:pt>
                <c:pt idx="93">
                  <c:v>6.760618009405206E-2</c:v>
                </c:pt>
                <c:pt idx="94">
                  <c:v>6.7606180094052087E-2</c:v>
                </c:pt>
                <c:pt idx="95">
                  <c:v>6.7606180094050949E-2</c:v>
                </c:pt>
                <c:pt idx="96">
                  <c:v>6.7606180094052087E-2</c:v>
                </c:pt>
                <c:pt idx="97">
                  <c:v>6.7606180094052143E-2</c:v>
                </c:pt>
                <c:pt idx="98">
                  <c:v>6.7606180094051227E-2</c:v>
                </c:pt>
                <c:pt idx="99">
                  <c:v>6.7606180094051962E-2</c:v>
                </c:pt>
                <c:pt idx="100">
                  <c:v>6.7606180094052032E-2</c:v>
                </c:pt>
                <c:pt idx="101">
                  <c:v>6.7606180094051102E-2</c:v>
                </c:pt>
                <c:pt idx="102">
                  <c:v>6.7606180094052185E-2</c:v>
                </c:pt>
                <c:pt idx="103">
                  <c:v>6.760618009405199E-2</c:v>
                </c:pt>
                <c:pt idx="104">
                  <c:v>6.7606180094052101E-2</c:v>
                </c:pt>
                <c:pt idx="105">
                  <c:v>6.7606180094051158E-2</c:v>
                </c:pt>
                <c:pt idx="106">
                  <c:v>6.7606180094052046E-2</c:v>
                </c:pt>
                <c:pt idx="107">
                  <c:v>6.7606180094051962E-2</c:v>
                </c:pt>
                <c:pt idx="108">
                  <c:v>6.7606180094051269E-2</c:v>
                </c:pt>
                <c:pt idx="109">
                  <c:v>6.7606180094052129E-2</c:v>
                </c:pt>
                <c:pt idx="110">
                  <c:v>6.7606180094052004E-2</c:v>
                </c:pt>
                <c:pt idx="111">
                  <c:v>6.7606180094051185E-2</c:v>
                </c:pt>
                <c:pt idx="112">
                  <c:v>6.7606180094051962E-2</c:v>
                </c:pt>
                <c:pt idx="113">
                  <c:v>6.7606180094052032E-2</c:v>
                </c:pt>
                <c:pt idx="114">
                  <c:v>6.7606180094051269E-2</c:v>
                </c:pt>
                <c:pt idx="115">
                  <c:v>6.7606180094052087E-2</c:v>
                </c:pt>
                <c:pt idx="116">
                  <c:v>6.760618009405206E-2</c:v>
                </c:pt>
                <c:pt idx="117">
                  <c:v>6.7606180094052074E-2</c:v>
                </c:pt>
                <c:pt idx="118">
                  <c:v>6.7606180094052018E-2</c:v>
                </c:pt>
                <c:pt idx="119">
                  <c:v>6.7606180094050311E-2</c:v>
                </c:pt>
                <c:pt idx="120">
                  <c:v>6.7606180094051976E-2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1B-4CAA-B275-5C23DBD08AD5}"/>
            </c:ext>
          </c:extLst>
        </c:ser>
        <c:ser>
          <c:idx val="1"/>
          <c:order val="1"/>
          <c:spPr>
            <a:ln w="28575" cap="rnd">
              <a:solidFill>
                <a:srgbClr val="006600"/>
              </a:solidFill>
              <a:round/>
            </a:ln>
            <a:effectLst/>
          </c:spPr>
          <c:marker>
            <c:symbol val="none"/>
          </c:marker>
          <c:cat>
            <c:numRef>
              <c:f>'Illustration, Gravity Decay Pm'!$E$28:$EO$28</c:f>
              <c:numCache>
                <c:formatCode>0</c:formatCode>
                <c:ptCount val="1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126</c:v>
                </c:pt>
                <c:pt idx="122">
                  <c:v>132</c:v>
                </c:pt>
                <c:pt idx="123">
                  <c:v>138</c:v>
                </c:pt>
                <c:pt idx="124">
                  <c:v>144</c:v>
                </c:pt>
                <c:pt idx="125">
                  <c:v>150</c:v>
                </c:pt>
                <c:pt idx="126">
                  <c:v>156</c:v>
                </c:pt>
                <c:pt idx="127">
                  <c:v>162</c:v>
                </c:pt>
                <c:pt idx="128">
                  <c:v>168</c:v>
                </c:pt>
                <c:pt idx="129">
                  <c:v>174</c:v>
                </c:pt>
                <c:pt idx="130">
                  <c:v>180</c:v>
                </c:pt>
                <c:pt idx="131">
                  <c:v>186</c:v>
                </c:pt>
                <c:pt idx="132" formatCode="General">
                  <c:v>192</c:v>
                </c:pt>
                <c:pt idx="133">
                  <c:v>198</c:v>
                </c:pt>
                <c:pt idx="134" formatCode="General">
                  <c:v>204</c:v>
                </c:pt>
                <c:pt idx="135">
                  <c:v>210</c:v>
                </c:pt>
                <c:pt idx="136" formatCode="General">
                  <c:v>216</c:v>
                </c:pt>
                <c:pt idx="137">
                  <c:v>222</c:v>
                </c:pt>
                <c:pt idx="138" formatCode="General">
                  <c:v>228</c:v>
                </c:pt>
                <c:pt idx="139">
                  <c:v>234</c:v>
                </c:pt>
                <c:pt idx="140">
                  <c:v>240</c:v>
                </c:pt>
              </c:numCache>
            </c:numRef>
          </c:cat>
          <c:val>
            <c:numRef>
              <c:f>'Illustration, Gravity Decay Pm'!$E$38:$EO$38</c:f>
              <c:numCache>
                <c:formatCode>General</c:formatCode>
                <c:ptCount val="141"/>
                <c:pt idx="10">
                  <c:v>0</c:v>
                </c:pt>
                <c:pt idx="11">
                  <c:v>0.19684970329351381</c:v>
                </c:pt>
                <c:pt idx="12">
                  <c:v>0.18137253727122835</c:v>
                </c:pt>
                <c:pt idx="13">
                  <c:v>0.16814591125816236</c:v>
                </c:pt>
                <c:pt idx="14">
                  <c:v>0.15671334389584363</c:v>
                </c:pt>
                <c:pt idx="15">
                  <c:v>0.14673371405352553</c:v>
                </c:pt>
                <c:pt idx="16">
                  <c:v>0.13794706321144964</c:v>
                </c:pt>
                <c:pt idx="17">
                  <c:v>0.13015185641990468</c:v>
                </c:pt>
                <c:pt idx="18">
                  <c:v>0.12318946873009162</c:v>
                </c:pt>
                <c:pt idx="19">
                  <c:v>0.11693335795518488</c:v>
                </c:pt>
                <c:pt idx="20">
                  <c:v>0.11128135385963916</c:v>
                </c:pt>
                <c:pt idx="21">
                  <c:v>0.10615006656380432</c:v>
                </c:pt>
                <c:pt idx="22">
                  <c:v>0.10147076521115435</c:v>
                </c:pt>
                <c:pt idx="23">
                  <c:v>9.7186295278372622E-2</c:v>
                </c:pt>
                <c:pt idx="24">
                  <c:v>9.3248741742144467E-2</c:v>
                </c:pt>
                <c:pt idx="25">
                  <c:v>8.9617635903624232E-2</c:v>
                </c:pt>
                <c:pt idx="26">
                  <c:v>8.6258563930424609E-2</c:v>
                </c:pt>
                <c:pt idx="27">
                  <c:v>8.3142075973728705E-2</c:v>
                </c:pt>
                <c:pt idx="28">
                  <c:v>8.0242822790945342E-2</c:v>
                </c:pt>
                <c:pt idx="29">
                  <c:v>7.7538866411061447E-2</c:v>
                </c:pt>
                <c:pt idx="30">
                  <c:v>7.5011125263624301E-2</c:v>
                </c:pt>
                <c:pt idx="31">
                  <c:v>7.264292414972788E-2</c:v>
                </c:pt>
                <c:pt idx="32">
                  <c:v>7.0419626659823709E-2</c:v>
                </c:pt>
                <c:pt idx="33">
                  <c:v>6.8328332946113873E-2</c:v>
                </c:pt>
                <c:pt idx="34">
                  <c:v>6.6357629688673564E-2</c:v>
                </c:pt>
                <c:pt idx="35">
                  <c:v>6.4497382037461845E-2</c:v>
                </c:pt>
                <c:pt idx="36">
                  <c:v>6.2738559535469418E-2</c:v>
                </c:pt>
                <c:pt idx="37">
                  <c:v>6.1073089721681552E-2</c:v>
                </c:pt>
                <c:pt idx="38">
                  <c:v>5.949373441319792E-2</c:v>
                </c:pt>
                <c:pt idx="39">
                  <c:v>5.7993984671858706E-2</c:v>
                </c:pt>
                <c:pt idx="40">
                  <c:v>5.6567971245085946E-2</c:v>
                </c:pt>
                <c:pt idx="41">
                  <c:v>5.5210387885553158E-2</c:v>
                </c:pt>
                <c:pt idx="42">
                  <c:v>5.3916425440207666E-2</c:v>
                </c:pt>
                <c:pt idx="43">
                  <c:v>5.2681714984742535E-2</c:v>
                </c:pt>
                <c:pt idx="44">
                  <c:v>5.150227858805069E-2</c:v>
                </c:pt>
                <c:pt idx="45">
                  <c:v>5.0374486538558062E-2</c:v>
                </c:pt>
                <c:pt idx="46">
                  <c:v>4.9295020064472526E-2</c:v>
                </c:pt>
                <c:pt idx="47">
                  <c:v>4.8260838742038549E-2</c:v>
                </c:pt>
                <c:pt idx="48">
                  <c:v>4.7269151918307759E-2</c:v>
                </c:pt>
                <c:pt idx="49">
                  <c:v>4.6317393583180905E-2</c:v>
                </c:pt>
                <c:pt idx="50">
                  <c:v>4.5403200214724458E-2</c:v>
                </c:pt>
                <c:pt idx="51">
                  <c:v>4.4524391195246156E-2</c:v>
                </c:pt>
                <c:pt idx="52">
                  <c:v>4.3678951456841197E-2</c:v>
                </c:pt>
                <c:pt idx="53">
                  <c:v>4.2865016065785577E-2</c:v>
                </c:pt>
                <c:pt idx="54">
                  <c:v>4.208085649778244E-2</c:v>
                </c:pt>
                <c:pt idx="55">
                  <c:v>4.1324868391566009E-2</c:v>
                </c:pt>
                <c:pt idx="56">
                  <c:v>4.0595560598390486E-2</c:v>
                </c:pt>
                <c:pt idx="57">
                  <c:v>3.9891545370240783E-2</c:v>
                </c:pt>
                <c:pt idx="58">
                  <c:v>3.9211529550935938E-2</c:v>
                </c:pt>
                <c:pt idx="59">
                  <c:v>3.8554306652615916E-2</c:v>
                </c:pt>
                <c:pt idx="60">
                  <c:v>3.7918749715421279E-2</c:v>
                </c:pt>
                <c:pt idx="61">
                  <c:v>3.7303804861648804E-2</c:v>
                </c:pt>
                <c:pt idx="62">
                  <c:v>3.6708485466695348E-2</c:v>
                </c:pt>
                <c:pt idx="63">
                  <c:v>3.6131866879168119E-2</c:v>
                </c:pt>
                <c:pt idx="64">
                  <c:v>3.5573081630613755E-2</c:v>
                </c:pt>
                <c:pt idx="65">
                  <c:v>3.503131508282413E-2</c:v>
                </c:pt>
                <c:pt idx="66">
                  <c:v>3.4505801466654579E-2</c:v>
                </c:pt>
                <c:pt idx="67">
                  <c:v>3.399582027204142E-2</c:v>
                </c:pt>
                <c:pt idx="68">
                  <c:v>3.3500692953261656E-2</c:v>
                </c:pt>
                <c:pt idx="69">
                  <c:v>3.3019779917892823E-2</c:v>
                </c:pt>
                <c:pt idx="70">
                  <c:v>3.2552477771361471E-2</c:v>
                </c:pt>
                <c:pt idx="71">
                  <c:v>3.2098216792055788E-2</c:v>
                </c:pt>
                <c:pt idx="72">
                  <c:v>3.165645861490201E-2</c:v>
                </c:pt>
                <c:pt idx="73">
                  <c:v>3.1226694103521885E-2</c:v>
                </c:pt>
                <c:pt idx="74">
                  <c:v>3.0808441393357904E-2</c:v>
                </c:pt>
                <c:pt idx="75">
                  <c:v>3.0401244089893784E-2</c:v>
                </c:pt>
                <c:pt idx="76">
                  <c:v>3.0004669607888237E-2</c:v>
                </c:pt>
                <c:pt idx="77">
                  <c:v>2.9618307638840366E-2</c:v>
                </c:pt>
                <c:pt idx="78">
                  <c:v>2.9241768735326811E-2</c:v>
                </c:pt>
                <c:pt idx="79">
                  <c:v>2.8874683001962081E-2</c:v>
                </c:pt>
                <c:pt idx="80">
                  <c:v>2.8516698883650233E-2</c:v>
                </c:pt>
                <c:pt idx="81">
                  <c:v>2.8167482042894657E-2</c:v>
                </c:pt>
                <c:pt idx="82">
                  <c:v>2.782671431854029E-2</c:v>
                </c:pt>
                <c:pt idx="83">
                  <c:v>2.749409275920808E-2</c:v>
                </c:pt>
                <c:pt idx="84">
                  <c:v>2.7169328725173251E-2</c:v>
                </c:pt>
                <c:pt idx="85">
                  <c:v>2.6852147053177053E-2</c:v>
                </c:pt>
                <c:pt idx="86">
                  <c:v>2.6542285279004683E-2</c:v>
                </c:pt>
                <c:pt idx="87">
                  <c:v>2.6239492913321526E-2</c:v>
                </c:pt>
                <c:pt idx="88">
                  <c:v>2.5943530766422848E-2</c:v>
                </c:pt>
                <c:pt idx="89">
                  <c:v>2.5654170318253258E-2</c:v>
                </c:pt>
                <c:pt idx="90">
                  <c:v>2.5371193130038758E-2</c:v>
                </c:pt>
                <c:pt idx="91">
                  <c:v>2.5094390294449612E-2</c:v>
                </c:pt>
                <c:pt idx="92">
                  <c:v>2.4823561921376306E-2</c:v>
                </c:pt>
                <c:pt idx="93">
                  <c:v>2.4558516656597772E-2</c:v>
                </c:pt>
                <c:pt idx="94">
                  <c:v>2.429907123100716E-2</c:v>
                </c:pt>
                <c:pt idx="95">
                  <c:v>2.4045050038064963E-2</c:v>
                </c:pt>
                <c:pt idx="96">
                  <c:v>2.3796284737475342E-2</c:v>
                </c:pt>
                <c:pt idx="97">
                  <c:v>2.3552613883249644E-2</c:v>
                </c:pt>
                <c:pt idx="98">
                  <c:v>2.3313882574325522E-2</c:v>
                </c:pt>
                <c:pt idx="99">
                  <c:v>2.3079942126271683E-2</c:v>
                </c:pt>
                <c:pt idx="100">
                  <c:v>2.2850649762519392E-2</c:v>
                </c:pt>
                <c:pt idx="101">
                  <c:v>2.2625868323829599E-2</c:v>
                </c:pt>
                <c:pt idx="102">
                  <c:v>2.2405465994746167E-2</c:v>
                </c:pt>
                <c:pt idx="103">
                  <c:v>2.2189316045863171E-2</c:v>
                </c:pt>
                <c:pt idx="104">
                  <c:v>2.19772965908662E-2</c:v>
                </c:pt>
                <c:pt idx="105">
                  <c:v>2.1769290357392994E-2</c:v>
                </c:pt>
                <c:pt idx="106">
                  <c:v>2.1565184470747106E-2</c:v>
                </c:pt>
                <c:pt idx="107">
                  <c:v>2.1364870249688635E-2</c:v>
                </c:pt>
                <c:pt idx="108">
                  <c:v>2.1168243013492818E-2</c:v>
                </c:pt>
                <c:pt idx="109">
                  <c:v>2.0975201899550294E-2</c:v>
                </c:pt>
                <c:pt idx="110">
                  <c:v>2.0785649690893769E-2</c:v>
                </c:pt>
                <c:pt idx="111">
                  <c:v>2.0599492652932556E-2</c:v>
                </c:pt>
                <c:pt idx="112">
                  <c:v>2.0416640378939772E-2</c:v>
                </c:pt>
                <c:pt idx="113">
                  <c:v>2.0237005643667327E-2</c:v>
                </c:pt>
                <c:pt idx="114">
                  <c:v>2.0060504264592566E-2</c:v>
                </c:pt>
                <c:pt idx="115">
                  <c:v>1.9887054970444334E-2</c:v>
                </c:pt>
                <c:pt idx="116">
                  <c:v>1.9716579276391887E-2</c:v>
                </c:pt>
                <c:pt idx="117">
                  <c:v>1.9549001365662125E-2</c:v>
                </c:pt>
                <c:pt idx="118">
                  <c:v>1.9384247977129176E-2</c:v>
                </c:pt>
                <c:pt idx="119">
                  <c:v>1.9222248298519571E-2</c:v>
                </c:pt>
                <c:pt idx="120">
                  <c:v>1.9062933864952437E-2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1B-4CAA-B275-5C23DBD08AD5}"/>
            </c:ext>
          </c:extLst>
        </c:ser>
        <c:ser>
          <c:idx val="2"/>
          <c:order val="2"/>
          <c:spPr>
            <a:ln w="28575" cap="rnd">
              <a:solidFill>
                <a:srgbClr val="000066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'Illustration, Gravity Decay Pm'!$E$28:$EO$28</c:f>
              <c:numCache>
                <c:formatCode>0</c:formatCode>
                <c:ptCount val="1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126</c:v>
                </c:pt>
                <c:pt idx="122">
                  <c:v>132</c:v>
                </c:pt>
                <c:pt idx="123">
                  <c:v>138</c:v>
                </c:pt>
                <c:pt idx="124">
                  <c:v>144</c:v>
                </c:pt>
                <c:pt idx="125">
                  <c:v>150</c:v>
                </c:pt>
                <c:pt idx="126">
                  <c:v>156</c:v>
                </c:pt>
                <c:pt idx="127">
                  <c:v>162</c:v>
                </c:pt>
                <c:pt idx="128">
                  <c:v>168</c:v>
                </c:pt>
                <c:pt idx="129">
                  <c:v>174</c:v>
                </c:pt>
                <c:pt idx="130">
                  <c:v>180</c:v>
                </c:pt>
                <c:pt idx="131">
                  <c:v>186</c:v>
                </c:pt>
                <c:pt idx="132" formatCode="General">
                  <c:v>192</c:v>
                </c:pt>
                <c:pt idx="133">
                  <c:v>198</c:v>
                </c:pt>
                <c:pt idx="134" formatCode="General">
                  <c:v>204</c:v>
                </c:pt>
                <c:pt idx="135">
                  <c:v>210</c:v>
                </c:pt>
                <c:pt idx="136" formatCode="General">
                  <c:v>216</c:v>
                </c:pt>
                <c:pt idx="137">
                  <c:v>222</c:v>
                </c:pt>
                <c:pt idx="138" formatCode="General">
                  <c:v>228</c:v>
                </c:pt>
                <c:pt idx="139">
                  <c:v>234</c:v>
                </c:pt>
                <c:pt idx="140">
                  <c:v>240</c:v>
                </c:pt>
              </c:numCache>
            </c:numRef>
          </c:cat>
          <c:val>
            <c:numRef>
              <c:f>'Illustration, Gravity Decay Pm'!$E$39:$EO$39</c:f>
              <c:numCache>
                <c:formatCode>General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21">
                  <c:v>6.7606180094051851E-2</c:v>
                </c:pt>
                <c:pt idx="122">
                  <c:v>6.7606180094050422E-2</c:v>
                </c:pt>
                <c:pt idx="123">
                  <c:v>6.7606180094050117E-2</c:v>
                </c:pt>
                <c:pt idx="124">
                  <c:v>6.7606180094051976E-2</c:v>
                </c:pt>
                <c:pt idx="125">
                  <c:v>6.7606180094052143E-2</c:v>
                </c:pt>
                <c:pt idx="126">
                  <c:v>6.7606180094051893E-2</c:v>
                </c:pt>
                <c:pt idx="127">
                  <c:v>6.7606180094052115E-2</c:v>
                </c:pt>
                <c:pt idx="128">
                  <c:v>6.7606180094052018E-2</c:v>
                </c:pt>
                <c:pt idx="129">
                  <c:v>6.7606180094051949E-2</c:v>
                </c:pt>
                <c:pt idx="130">
                  <c:v>6.7606180094051962E-2</c:v>
                </c:pt>
                <c:pt idx="131">
                  <c:v>6.7606180094052143E-2</c:v>
                </c:pt>
                <c:pt idx="132">
                  <c:v>6.7606180094052143E-2</c:v>
                </c:pt>
                <c:pt idx="133">
                  <c:v>6.760618009405199E-2</c:v>
                </c:pt>
                <c:pt idx="134">
                  <c:v>6.760618009405224E-2</c:v>
                </c:pt>
                <c:pt idx="135">
                  <c:v>6.760618009405224E-2</c:v>
                </c:pt>
                <c:pt idx="136">
                  <c:v>6.7606180094052157E-2</c:v>
                </c:pt>
                <c:pt idx="137">
                  <c:v>6.7606180094052143E-2</c:v>
                </c:pt>
                <c:pt idx="138">
                  <c:v>6.7606180094050256E-2</c:v>
                </c:pt>
                <c:pt idx="139">
                  <c:v>6.7606180094052087E-2</c:v>
                </c:pt>
                <c:pt idx="140">
                  <c:v>6.7606180094052115E-2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1B-4CAA-B275-5C23DBD08AD5}"/>
            </c:ext>
          </c:extLst>
        </c:ser>
        <c:ser>
          <c:idx val="3"/>
          <c:order val="3"/>
          <c:spPr>
            <a:ln w="28575" cap="rnd">
              <a:solidFill>
                <a:srgbClr val="006600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'Illustration, Gravity Decay Pm'!$E$28:$EO$28</c:f>
              <c:numCache>
                <c:formatCode>0</c:formatCode>
                <c:ptCount val="1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126</c:v>
                </c:pt>
                <c:pt idx="122">
                  <c:v>132</c:v>
                </c:pt>
                <c:pt idx="123">
                  <c:v>138</c:v>
                </c:pt>
                <c:pt idx="124">
                  <c:v>144</c:v>
                </c:pt>
                <c:pt idx="125">
                  <c:v>150</c:v>
                </c:pt>
                <c:pt idx="126">
                  <c:v>156</c:v>
                </c:pt>
                <c:pt idx="127">
                  <c:v>162</c:v>
                </c:pt>
                <c:pt idx="128">
                  <c:v>168</c:v>
                </c:pt>
                <c:pt idx="129">
                  <c:v>174</c:v>
                </c:pt>
                <c:pt idx="130">
                  <c:v>180</c:v>
                </c:pt>
                <c:pt idx="131">
                  <c:v>186</c:v>
                </c:pt>
                <c:pt idx="132" formatCode="General">
                  <c:v>192</c:v>
                </c:pt>
                <c:pt idx="133">
                  <c:v>198</c:v>
                </c:pt>
                <c:pt idx="134" formatCode="General">
                  <c:v>204</c:v>
                </c:pt>
                <c:pt idx="135">
                  <c:v>210</c:v>
                </c:pt>
                <c:pt idx="136" formatCode="General">
                  <c:v>216</c:v>
                </c:pt>
                <c:pt idx="137">
                  <c:v>222</c:v>
                </c:pt>
                <c:pt idx="138" formatCode="General">
                  <c:v>228</c:v>
                </c:pt>
                <c:pt idx="139">
                  <c:v>234</c:v>
                </c:pt>
                <c:pt idx="140">
                  <c:v>240</c:v>
                </c:pt>
              </c:numCache>
            </c:numRef>
          </c:cat>
          <c:val>
            <c:numRef>
              <c:f>'Illustration, Gravity Decay Pm'!$E$40:$EO$40</c:f>
              <c:numCache>
                <c:formatCode>General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21">
                  <c:v>1.8159875797449574E-2</c:v>
                </c:pt>
                <c:pt idx="122">
                  <c:v>1.733850631779103E-2</c:v>
                </c:pt>
                <c:pt idx="123">
                  <c:v>1.6588221209332479E-2</c:v>
                </c:pt>
                <c:pt idx="124">
                  <c:v>1.5900175514040646E-2</c:v>
                </c:pt>
                <c:pt idx="125">
                  <c:v>1.5266933236981126E-2</c:v>
                </c:pt>
                <c:pt idx="126">
                  <c:v>1.4682197543175193E-2</c:v>
                </c:pt>
                <c:pt idx="127">
                  <c:v>1.4140600664474564E-2</c:v>
                </c:pt>
                <c:pt idx="128">
                  <c:v>1.3637538648305352E-2</c:v>
                </c:pt>
                <c:pt idx="129">
                  <c:v>1.3169040165846968E-2</c:v>
                </c:pt>
                <c:pt idx="130">
                  <c:v>1.273166146187016E-2</c:v>
                </c:pt>
                <c:pt idx="131">
                  <c:v>1.2322401564373893E-2</c:v>
                </c:pt>
                <c:pt idx="132">
                  <c:v>1.1938633337586104E-2</c:v>
                </c:pt>
                <c:pt idx="133">
                  <c:v>1.1578047028849424E-2</c:v>
                </c:pt>
                <c:pt idx="134">
                  <c:v>1.123860374550136E-2</c:v>
                </c:pt>
                <c:pt idx="135">
                  <c:v>1.0918496882063275E-2</c:v>
                </c:pt>
                <c:pt idx="136">
                  <c:v>1.0616119956518299E-2</c:v>
                </c:pt>
                <c:pt idx="137">
                  <c:v>1.0330039646845302E-2</c:v>
                </c:pt>
                <c:pt idx="138">
                  <c:v>1.0058973072594702E-2</c:v>
                </c:pt>
                <c:pt idx="139">
                  <c:v>9.8017685617552575E-3</c:v>
                </c:pt>
                <c:pt idx="140">
                  <c:v>9.5573892946433769E-3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1B-4CAA-B275-5C23DBD08AD5}"/>
            </c:ext>
          </c:extLst>
        </c:ser>
        <c:ser>
          <c:idx val="4"/>
          <c:order val="4"/>
          <c:spPr>
            <a:ln w="28575" cap="rnd">
              <a:solidFill>
                <a:srgbClr val="000066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'Illustration, Gravity Decay Pm'!$E$41:$EO$41</c:f>
              <c:numCache>
                <c:formatCode>General</c:formatCode>
                <c:ptCount val="141"/>
                <c:pt idx="10">
                  <c:v>0</c:v>
                </c:pt>
                <c:pt idx="11">
                  <c:v>2.9554466451491845E-2</c:v>
                </c:pt>
                <c:pt idx="12">
                  <c:v>2.9554466451491675E-2</c:v>
                </c:pt>
                <c:pt idx="13">
                  <c:v>2.9554466451492067E-2</c:v>
                </c:pt>
                <c:pt idx="14">
                  <c:v>2.9554466451491623E-2</c:v>
                </c:pt>
                <c:pt idx="15">
                  <c:v>2.9554466451491904E-2</c:v>
                </c:pt>
                <c:pt idx="16">
                  <c:v>2.9554466451491849E-2</c:v>
                </c:pt>
                <c:pt idx="17">
                  <c:v>2.9554466451491825E-2</c:v>
                </c:pt>
                <c:pt idx="18">
                  <c:v>2.9554466451491859E-2</c:v>
                </c:pt>
                <c:pt idx="19">
                  <c:v>2.9554466451491807E-2</c:v>
                </c:pt>
                <c:pt idx="20">
                  <c:v>2.9554466451491616E-2</c:v>
                </c:pt>
                <c:pt idx="21">
                  <c:v>2.9554466451491981E-2</c:v>
                </c:pt>
                <c:pt idx="22">
                  <c:v>2.955446645149171E-2</c:v>
                </c:pt>
                <c:pt idx="23">
                  <c:v>2.9554466451491845E-2</c:v>
                </c:pt>
                <c:pt idx="24">
                  <c:v>2.9554466451491797E-2</c:v>
                </c:pt>
                <c:pt idx="25">
                  <c:v>2.955446645149205E-2</c:v>
                </c:pt>
                <c:pt idx="26">
                  <c:v>2.9554466451491738E-2</c:v>
                </c:pt>
                <c:pt idx="27">
                  <c:v>2.9554466451491696E-2</c:v>
                </c:pt>
                <c:pt idx="28">
                  <c:v>2.9554466451491783E-2</c:v>
                </c:pt>
                <c:pt idx="29">
                  <c:v>2.9554466451491984E-2</c:v>
                </c:pt>
                <c:pt idx="30">
                  <c:v>2.9554466451491686E-2</c:v>
                </c:pt>
                <c:pt idx="31">
                  <c:v>2.955446645149196E-2</c:v>
                </c:pt>
                <c:pt idx="32">
                  <c:v>2.9554466451491922E-2</c:v>
                </c:pt>
                <c:pt idx="33">
                  <c:v>2.9554466451491651E-2</c:v>
                </c:pt>
                <c:pt idx="34">
                  <c:v>2.9554466451491929E-2</c:v>
                </c:pt>
                <c:pt idx="35">
                  <c:v>2.9554466451491811E-2</c:v>
                </c:pt>
                <c:pt idx="36">
                  <c:v>2.9554466451491967E-2</c:v>
                </c:pt>
                <c:pt idx="37">
                  <c:v>2.955446645149146E-2</c:v>
                </c:pt>
                <c:pt idx="38">
                  <c:v>2.95544664514918E-2</c:v>
                </c:pt>
                <c:pt idx="39">
                  <c:v>2.9554466451491991E-2</c:v>
                </c:pt>
                <c:pt idx="40">
                  <c:v>2.9554466451491734E-2</c:v>
                </c:pt>
                <c:pt idx="41">
                  <c:v>2.9554466451491925E-2</c:v>
                </c:pt>
                <c:pt idx="42">
                  <c:v>2.9554466451492029E-2</c:v>
                </c:pt>
                <c:pt idx="43">
                  <c:v>2.9554466451491731E-2</c:v>
                </c:pt>
                <c:pt idx="44">
                  <c:v>2.9554466451491422E-2</c:v>
                </c:pt>
                <c:pt idx="45">
                  <c:v>2.9554466451492213E-2</c:v>
                </c:pt>
                <c:pt idx="46">
                  <c:v>2.9554466451491703E-2</c:v>
                </c:pt>
                <c:pt idx="47">
                  <c:v>2.955446645149172E-2</c:v>
                </c:pt>
                <c:pt idx="48">
                  <c:v>2.9554466451491793E-2</c:v>
                </c:pt>
                <c:pt idx="49">
                  <c:v>2.9554466451492102E-2</c:v>
                </c:pt>
                <c:pt idx="50">
                  <c:v>2.9554466451491596E-2</c:v>
                </c:pt>
                <c:pt idx="51">
                  <c:v>2.9554466451492064E-2</c:v>
                </c:pt>
                <c:pt idx="52">
                  <c:v>2.9554466451491828E-2</c:v>
                </c:pt>
                <c:pt idx="53">
                  <c:v>2.9554466451491519E-2</c:v>
                </c:pt>
                <c:pt idx="54">
                  <c:v>2.9554466451491932E-2</c:v>
                </c:pt>
                <c:pt idx="55">
                  <c:v>2.9554466451491901E-2</c:v>
                </c:pt>
                <c:pt idx="56">
                  <c:v>2.9554466451491804E-2</c:v>
                </c:pt>
                <c:pt idx="57">
                  <c:v>2.9554466451491939E-2</c:v>
                </c:pt>
                <c:pt idx="58">
                  <c:v>2.9554466451491582E-2</c:v>
                </c:pt>
                <c:pt idx="59">
                  <c:v>2.9554466451492064E-2</c:v>
                </c:pt>
                <c:pt idx="60">
                  <c:v>2.9554466451491412E-2</c:v>
                </c:pt>
                <c:pt idx="61">
                  <c:v>2.9554466451491981E-2</c:v>
                </c:pt>
                <c:pt idx="62">
                  <c:v>2.9554466451491807E-2</c:v>
                </c:pt>
                <c:pt idx="63">
                  <c:v>2.9554466451491953E-2</c:v>
                </c:pt>
                <c:pt idx="64">
                  <c:v>2.9554466451491717E-2</c:v>
                </c:pt>
                <c:pt idx="65">
                  <c:v>2.955446645149187E-2</c:v>
                </c:pt>
                <c:pt idx="66">
                  <c:v>2.9554466451491894E-2</c:v>
                </c:pt>
                <c:pt idx="67">
                  <c:v>2.9554466451491759E-2</c:v>
                </c:pt>
                <c:pt idx="68">
                  <c:v>2.955446645149196E-2</c:v>
                </c:pt>
                <c:pt idx="69">
                  <c:v>2.9554466451491658E-2</c:v>
                </c:pt>
                <c:pt idx="70">
                  <c:v>2.9554466451492144E-2</c:v>
                </c:pt>
                <c:pt idx="71">
                  <c:v>2.9554466451491596E-2</c:v>
                </c:pt>
                <c:pt idx="72">
                  <c:v>2.955446645149187E-2</c:v>
                </c:pt>
                <c:pt idx="73">
                  <c:v>2.9554466451491686E-2</c:v>
                </c:pt>
                <c:pt idx="74">
                  <c:v>2.9554466451491641E-2</c:v>
                </c:pt>
                <c:pt idx="75">
                  <c:v>2.9554466451492192E-2</c:v>
                </c:pt>
                <c:pt idx="76">
                  <c:v>2.9554466451491668E-2</c:v>
                </c:pt>
                <c:pt idx="77">
                  <c:v>2.9554466451491967E-2</c:v>
                </c:pt>
                <c:pt idx="78">
                  <c:v>2.9554466451491634E-2</c:v>
                </c:pt>
                <c:pt idx="79">
                  <c:v>2.955446645149197E-2</c:v>
                </c:pt>
                <c:pt idx="80">
                  <c:v>2.9554466451491734E-2</c:v>
                </c:pt>
                <c:pt idx="81">
                  <c:v>2.9554466451491679E-2</c:v>
                </c:pt>
                <c:pt idx="82">
                  <c:v>2.9554466451492012E-2</c:v>
                </c:pt>
                <c:pt idx="83">
                  <c:v>2.9554466451491672E-2</c:v>
                </c:pt>
                <c:pt idx="84">
                  <c:v>2.9554466451492085E-2</c:v>
                </c:pt>
                <c:pt idx="85">
                  <c:v>2.9554466451491526E-2</c:v>
                </c:pt>
                <c:pt idx="86">
                  <c:v>2.9554466451492033E-2</c:v>
                </c:pt>
                <c:pt idx="87">
                  <c:v>2.9554466451491693E-2</c:v>
                </c:pt>
                <c:pt idx="88">
                  <c:v>2.9554466451491672E-2</c:v>
                </c:pt>
                <c:pt idx="89">
                  <c:v>2.9554466451492189E-2</c:v>
                </c:pt>
                <c:pt idx="90">
                  <c:v>2.9554466451491509E-2</c:v>
                </c:pt>
                <c:pt idx="91">
                  <c:v>2.9554466451492029E-2</c:v>
                </c:pt>
                <c:pt idx="92">
                  <c:v>2.9554466451491793E-2</c:v>
                </c:pt>
                <c:pt idx="93">
                  <c:v>2.9554466451491981E-2</c:v>
                </c:pt>
                <c:pt idx="94">
                  <c:v>2.9554466451491661E-2</c:v>
                </c:pt>
                <c:pt idx="95">
                  <c:v>2.9554466451491856E-2</c:v>
                </c:pt>
                <c:pt idx="96">
                  <c:v>2.9554466451491859E-2</c:v>
                </c:pt>
                <c:pt idx="97">
                  <c:v>2.9554466451491516E-2</c:v>
                </c:pt>
                <c:pt idx="98">
                  <c:v>2.9554466451492033E-2</c:v>
                </c:pt>
                <c:pt idx="99">
                  <c:v>2.9554466451491776E-2</c:v>
                </c:pt>
                <c:pt idx="100">
                  <c:v>2.9554466451491887E-2</c:v>
                </c:pt>
                <c:pt idx="101">
                  <c:v>2.9554466451491887E-2</c:v>
                </c:pt>
                <c:pt idx="102">
                  <c:v>2.9554466451491897E-2</c:v>
                </c:pt>
                <c:pt idx="103">
                  <c:v>2.9554466451491689E-2</c:v>
                </c:pt>
                <c:pt idx="104">
                  <c:v>2.9554466451491915E-2</c:v>
                </c:pt>
                <c:pt idx="105">
                  <c:v>2.9554466451491686E-2</c:v>
                </c:pt>
                <c:pt idx="106">
                  <c:v>2.9554466451491641E-2</c:v>
                </c:pt>
                <c:pt idx="107">
                  <c:v>2.9554466451492001E-2</c:v>
                </c:pt>
                <c:pt idx="108">
                  <c:v>2.9554466451491616E-2</c:v>
                </c:pt>
                <c:pt idx="109">
                  <c:v>2.9554466451492258E-2</c:v>
                </c:pt>
                <c:pt idx="110">
                  <c:v>2.9554466451491422E-2</c:v>
                </c:pt>
                <c:pt idx="111">
                  <c:v>2.9554466451492182E-2</c:v>
                </c:pt>
                <c:pt idx="112">
                  <c:v>2.9554466451491682E-2</c:v>
                </c:pt>
                <c:pt idx="113">
                  <c:v>2.9554466451491523E-2</c:v>
                </c:pt>
                <c:pt idx="114">
                  <c:v>2.9554466451492043E-2</c:v>
                </c:pt>
                <c:pt idx="115">
                  <c:v>2.9554466451491668E-2</c:v>
                </c:pt>
                <c:pt idx="116">
                  <c:v>2.9554466451492015E-2</c:v>
                </c:pt>
                <c:pt idx="117">
                  <c:v>2.95544664514918E-2</c:v>
                </c:pt>
                <c:pt idx="118">
                  <c:v>2.9554466451491998E-2</c:v>
                </c:pt>
                <c:pt idx="119">
                  <c:v>2.9554466451491661E-2</c:v>
                </c:pt>
                <c:pt idx="120">
                  <c:v>2.9554466451491526E-2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F1B-4CAA-B275-5C23DBD08AD5}"/>
            </c:ext>
          </c:extLst>
        </c:ser>
        <c:ser>
          <c:idx val="5"/>
          <c:order val="5"/>
          <c:spPr>
            <a:ln w="28575" cap="rnd">
              <a:solidFill>
                <a:srgbClr val="00660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'Illustration, Gravity Decay Pm'!$E$42:$EO$42</c:f>
              <c:numCache>
                <c:formatCode>General</c:formatCode>
                <c:ptCount val="141"/>
                <c:pt idx="10">
                  <c:v>0</c:v>
                </c:pt>
                <c:pt idx="11">
                  <c:v>9.0909090909090939E-2</c:v>
                </c:pt>
                <c:pt idx="12">
                  <c:v>8.3333333333333384E-2</c:v>
                </c:pt>
                <c:pt idx="13">
                  <c:v>7.6923076923076789E-2</c:v>
                </c:pt>
                <c:pt idx="14">
                  <c:v>7.1428571428571605E-2</c:v>
                </c:pt>
                <c:pt idx="15">
                  <c:v>6.6666666666666596E-2</c:v>
                </c:pt>
                <c:pt idx="16">
                  <c:v>6.2499999999999944E-2</c:v>
                </c:pt>
                <c:pt idx="17">
                  <c:v>5.8823529411764851E-2</c:v>
                </c:pt>
                <c:pt idx="18">
                  <c:v>5.5555555555555552E-2</c:v>
                </c:pt>
                <c:pt idx="19">
                  <c:v>5.2631578947368328E-2</c:v>
                </c:pt>
                <c:pt idx="20">
                  <c:v>4.9999999999999947E-2</c:v>
                </c:pt>
                <c:pt idx="21">
                  <c:v>4.7619047619047672E-2</c:v>
                </c:pt>
                <c:pt idx="22">
                  <c:v>4.5454545454545435E-2</c:v>
                </c:pt>
                <c:pt idx="23">
                  <c:v>4.3478260869565209E-2</c:v>
                </c:pt>
                <c:pt idx="24">
                  <c:v>4.1666666666666727E-2</c:v>
                </c:pt>
                <c:pt idx="25">
                  <c:v>3.9999999999999994E-2</c:v>
                </c:pt>
                <c:pt idx="26">
                  <c:v>3.8461538461538325E-2</c:v>
                </c:pt>
                <c:pt idx="27">
                  <c:v>3.7037037037037146E-2</c:v>
                </c:pt>
                <c:pt idx="28">
                  <c:v>3.5714285714285789E-2</c:v>
                </c:pt>
                <c:pt idx="29">
                  <c:v>3.448275862068962E-2</c:v>
                </c:pt>
                <c:pt idx="30">
                  <c:v>3.3333333333333298E-2</c:v>
                </c:pt>
                <c:pt idx="31">
                  <c:v>3.2258064516129004E-2</c:v>
                </c:pt>
                <c:pt idx="32">
                  <c:v>3.1249999999999972E-2</c:v>
                </c:pt>
                <c:pt idx="33">
                  <c:v>3.0303030303030276E-2</c:v>
                </c:pt>
                <c:pt idx="34">
                  <c:v>2.9411764705882529E-2</c:v>
                </c:pt>
                <c:pt idx="35">
                  <c:v>2.8571428571428473E-2</c:v>
                </c:pt>
                <c:pt idx="36">
                  <c:v>2.7777777777777873E-2</c:v>
                </c:pt>
                <c:pt idx="37">
                  <c:v>2.702702702702682E-2</c:v>
                </c:pt>
                <c:pt idx="38">
                  <c:v>2.631578947368432E-2</c:v>
                </c:pt>
                <c:pt idx="39">
                  <c:v>2.5641025641025675E-2</c:v>
                </c:pt>
                <c:pt idx="40">
                  <c:v>2.4999999999999915E-2</c:v>
                </c:pt>
                <c:pt idx="41">
                  <c:v>2.4390243902439046E-2</c:v>
                </c:pt>
                <c:pt idx="42">
                  <c:v>2.3809523809523843E-2</c:v>
                </c:pt>
                <c:pt idx="43">
                  <c:v>2.325581395348833E-2</c:v>
                </c:pt>
                <c:pt idx="44">
                  <c:v>2.2727272727272745E-2</c:v>
                </c:pt>
                <c:pt idx="45">
                  <c:v>2.2222222222222244E-2</c:v>
                </c:pt>
                <c:pt idx="46">
                  <c:v>2.173913043478258E-2</c:v>
                </c:pt>
                <c:pt idx="47">
                  <c:v>2.1276595744680944E-2</c:v>
                </c:pt>
                <c:pt idx="48">
                  <c:v>2.0833333333333301E-2</c:v>
                </c:pt>
                <c:pt idx="49">
                  <c:v>2.0408163265306149E-2</c:v>
                </c:pt>
                <c:pt idx="50">
                  <c:v>1.9999999999999969E-2</c:v>
                </c:pt>
                <c:pt idx="51">
                  <c:v>1.9607843137254832E-2</c:v>
                </c:pt>
                <c:pt idx="52">
                  <c:v>1.9230769230769162E-2</c:v>
                </c:pt>
                <c:pt idx="53">
                  <c:v>1.8867924528302014E-2</c:v>
                </c:pt>
                <c:pt idx="54">
                  <c:v>1.85185185185185E-2</c:v>
                </c:pt>
                <c:pt idx="55">
                  <c:v>1.818181818181825E-2</c:v>
                </c:pt>
                <c:pt idx="56">
                  <c:v>1.7857142857142867E-2</c:v>
                </c:pt>
                <c:pt idx="57">
                  <c:v>1.754385964912273E-2</c:v>
                </c:pt>
                <c:pt idx="58">
                  <c:v>1.7241379310344866E-2</c:v>
                </c:pt>
                <c:pt idx="59">
                  <c:v>1.6949152542372833E-2</c:v>
                </c:pt>
                <c:pt idx="60">
                  <c:v>1.6666666666666677E-2</c:v>
                </c:pt>
                <c:pt idx="61">
                  <c:v>1.6393442622950838E-2</c:v>
                </c:pt>
                <c:pt idx="62">
                  <c:v>1.6129032258064471E-2</c:v>
                </c:pt>
                <c:pt idx="63">
                  <c:v>1.58730158730159E-2</c:v>
                </c:pt>
                <c:pt idx="64">
                  <c:v>1.5624999999999944E-2</c:v>
                </c:pt>
                <c:pt idx="65">
                  <c:v>1.538461538461533E-2</c:v>
                </c:pt>
                <c:pt idx="66">
                  <c:v>1.515151515151518E-2</c:v>
                </c:pt>
                <c:pt idx="67">
                  <c:v>1.4925373134328472E-2</c:v>
                </c:pt>
                <c:pt idx="68">
                  <c:v>1.4705882352941242E-2</c:v>
                </c:pt>
                <c:pt idx="69">
                  <c:v>1.4492753623188217E-2</c:v>
                </c:pt>
                <c:pt idx="70">
                  <c:v>1.4285714285714375E-2</c:v>
                </c:pt>
                <c:pt idx="71">
                  <c:v>1.4084507042253419E-2</c:v>
                </c:pt>
                <c:pt idx="72">
                  <c:v>1.3888888888889089E-2</c:v>
                </c:pt>
                <c:pt idx="73">
                  <c:v>1.3698630136986203E-2</c:v>
                </c:pt>
                <c:pt idx="74">
                  <c:v>1.3513513513513403E-2</c:v>
                </c:pt>
                <c:pt idx="75">
                  <c:v>1.3333333333333402E-2</c:v>
                </c:pt>
                <c:pt idx="76">
                  <c:v>1.3157894736842146E-2</c:v>
                </c:pt>
                <c:pt idx="77">
                  <c:v>1.2987012987013026E-2</c:v>
                </c:pt>
                <c:pt idx="78">
                  <c:v>1.2820512820512815E-2</c:v>
                </c:pt>
                <c:pt idx="79">
                  <c:v>1.2658227848101328E-2</c:v>
                </c:pt>
                <c:pt idx="80">
                  <c:v>1.249999999999985E-2</c:v>
                </c:pt>
                <c:pt idx="81">
                  <c:v>1.2345679012345734E-2</c:v>
                </c:pt>
                <c:pt idx="82">
                  <c:v>1.219512195121948E-2</c:v>
                </c:pt>
                <c:pt idx="83">
                  <c:v>1.2048192771084321E-2</c:v>
                </c:pt>
                <c:pt idx="84">
                  <c:v>1.1904761904761954E-2</c:v>
                </c:pt>
                <c:pt idx="85">
                  <c:v>1.1764705882352899E-2</c:v>
                </c:pt>
                <c:pt idx="86">
                  <c:v>1.1627906976744186E-2</c:v>
                </c:pt>
                <c:pt idx="87">
                  <c:v>1.1494252873563218E-2</c:v>
                </c:pt>
                <c:pt idx="88">
                  <c:v>1.1363636363636383E-2</c:v>
                </c:pt>
                <c:pt idx="89">
                  <c:v>1.123595505617977E-2</c:v>
                </c:pt>
                <c:pt idx="90">
                  <c:v>1.1111111111111139E-2</c:v>
                </c:pt>
                <c:pt idx="91">
                  <c:v>1.098901098901095E-2</c:v>
                </c:pt>
                <c:pt idx="92">
                  <c:v>1.0869565217391316E-2</c:v>
                </c:pt>
                <c:pt idx="93">
                  <c:v>1.0752688172042968E-2</c:v>
                </c:pt>
                <c:pt idx="94">
                  <c:v>1.0638297872340562E-2</c:v>
                </c:pt>
                <c:pt idx="95">
                  <c:v>1.0526315789473618E-2</c:v>
                </c:pt>
                <c:pt idx="96">
                  <c:v>1.0416666666666699E-2</c:v>
                </c:pt>
                <c:pt idx="97">
                  <c:v>1.0309278350515429E-2</c:v>
                </c:pt>
                <c:pt idx="98">
                  <c:v>1.0204081632653121E-2</c:v>
                </c:pt>
                <c:pt idx="99">
                  <c:v>1.0101010101010006E-2</c:v>
                </c:pt>
                <c:pt idx="100">
                  <c:v>1.0000000000000064E-2</c:v>
                </c:pt>
                <c:pt idx="101">
                  <c:v>9.9009900990099098E-3</c:v>
                </c:pt>
                <c:pt idx="102">
                  <c:v>9.8039215686273728E-3</c:v>
                </c:pt>
                <c:pt idx="103">
                  <c:v>9.708737864077813E-3</c:v>
                </c:pt>
                <c:pt idx="104">
                  <c:v>9.6153846153844043E-3</c:v>
                </c:pt>
                <c:pt idx="105">
                  <c:v>9.52380952380949E-3</c:v>
                </c:pt>
                <c:pt idx="106">
                  <c:v>9.4339622641511078E-3</c:v>
                </c:pt>
                <c:pt idx="107">
                  <c:v>9.3457943925234748E-3</c:v>
                </c:pt>
                <c:pt idx="108">
                  <c:v>9.2592592592591304E-3</c:v>
                </c:pt>
                <c:pt idx="109">
                  <c:v>9.1743119266053941E-3</c:v>
                </c:pt>
                <c:pt idx="110">
                  <c:v>9.0909090909092691E-3</c:v>
                </c:pt>
                <c:pt idx="111">
                  <c:v>9.0090090090089326E-3</c:v>
                </c:pt>
                <c:pt idx="112">
                  <c:v>8.9285714285715131E-3</c:v>
                </c:pt>
                <c:pt idx="113">
                  <c:v>8.8495575221237757E-3</c:v>
                </c:pt>
                <c:pt idx="114">
                  <c:v>8.7719298245614447E-3</c:v>
                </c:pt>
                <c:pt idx="115">
                  <c:v>8.6956521739130158E-3</c:v>
                </c:pt>
                <c:pt idx="116">
                  <c:v>8.6206896551724796E-3</c:v>
                </c:pt>
                <c:pt idx="117">
                  <c:v>8.5470085470084334E-3</c:v>
                </c:pt>
                <c:pt idx="118">
                  <c:v>8.4745762711865048E-3</c:v>
                </c:pt>
                <c:pt idx="119">
                  <c:v>8.4033613445378547E-3</c:v>
                </c:pt>
                <c:pt idx="120">
                  <c:v>8.3333333333333037E-3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F1B-4CAA-B275-5C23DBD08AD5}"/>
            </c:ext>
          </c:extLst>
        </c:ser>
        <c:ser>
          <c:idx val="6"/>
          <c:order val="6"/>
          <c:spPr>
            <a:ln w="28575" cap="rnd">
              <a:solidFill>
                <a:srgbClr val="000066">
                  <a:alpha val="25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'Illustration, Gravity Decay Pm'!$E$43:$EO$43</c:f>
              <c:numCache>
                <c:formatCode>General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21">
                  <c:v>2.9554466451491464E-2</c:v>
                </c:pt>
                <c:pt idx="122">
                  <c:v>2.9554466451491953E-2</c:v>
                </c:pt>
                <c:pt idx="123">
                  <c:v>2.9554466451492071E-2</c:v>
                </c:pt>
                <c:pt idx="124">
                  <c:v>2.9554466451491936E-2</c:v>
                </c:pt>
                <c:pt idx="125">
                  <c:v>2.9554466451492151E-2</c:v>
                </c:pt>
                <c:pt idx="126">
                  <c:v>2.9554466451492158E-2</c:v>
                </c:pt>
                <c:pt idx="127">
                  <c:v>2.9554466451491103E-2</c:v>
                </c:pt>
                <c:pt idx="128">
                  <c:v>2.9554466451492029E-2</c:v>
                </c:pt>
                <c:pt idx="129">
                  <c:v>2.9554466451491995E-2</c:v>
                </c:pt>
                <c:pt idx="130">
                  <c:v>2.9554466451491276E-2</c:v>
                </c:pt>
                <c:pt idx="131">
                  <c:v>2.9554466451492026E-2</c:v>
                </c:pt>
                <c:pt idx="132">
                  <c:v>2.9554466451492022E-2</c:v>
                </c:pt>
                <c:pt idx="133">
                  <c:v>2.9554466451491176E-2</c:v>
                </c:pt>
                <c:pt idx="134">
                  <c:v>2.955446645149188E-2</c:v>
                </c:pt>
                <c:pt idx="135">
                  <c:v>2.9554466451492151E-2</c:v>
                </c:pt>
                <c:pt idx="136">
                  <c:v>2.9554466451491391E-2</c:v>
                </c:pt>
                <c:pt idx="137">
                  <c:v>2.9554466451492161E-2</c:v>
                </c:pt>
                <c:pt idx="138">
                  <c:v>2.9554466451491939E-2</c:v>
                </c:pt>
                <c:pt idx="139">
                  <c:v>2.9554466451492161E-2</c:v>
                </c:pt>
                <c:pt idx="140">
                  <c:v>2.9554466451491269E-2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F1B-4CAA-B275-5C23DBD08AD5}"/>
            </c:ext>
          </c:extLst>
        </c:ser>
        <c:ser>
          <c:idx val="7"/>
          <c:order val="7"/>
          <c:spPr>
            <a:ln w="28575" cap="rnd">
              <a:solidFill>
                <a:srgbClr val="006600">
                  <a:alpha val="25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'Illustration, Gravity Decay Pm'!$E$44:$EO$44</c:f>
              <c:numCache>
                <c:formatCode>General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21">
                  <c:v>7.9365079365080124E-3</c:v>
                </c:pt>
                <c:pt idx="122">
                  <c:v>7.5757575757573964E-3</c:v>
                </c:pt>
                <c:pt idx="123">
                  <c:v>7.2463768115940868E-3</c:v>
                </c:pt>
                <c:pt idx="124">
                  <c:v>6.9444444444444744E-3</c:v>
                </c:pt>
                <c:pt idx="125">
                  <c:v>6.6666666666666844E-3</c:v>
                </c:pt>
                <c:pt idx="126">
                  <c:v>6.4102564102564707E-3</c:v>
                </c:pt>
                <c:pt idx="127">
                  <c:v>6.1728395061727715E-3</c:v>
                </c:pt>
                <c:pt idx="128">
                  <c:v>5.9523809523810102E-3</c:v>
                </c:pt>
                <c:pt idx="129">
                  <c:v>5.7471264367814842E-3</c:v>
                </c:pt>
                <c:pt idx="130">
                  <c:v>5.5555555555555497E-3</c:v>
                </c:pt>
                <c:pt idx="131">
                  <c:v>5.3763440860215457E-3</c:v>
                </c:pt>
                <c:pt idx="132">
                  <c:v>5.2083333333334163E-3</c:v>
                </c:pt>
                <c:pt idx="133">
                  <c:v>5.0505050505049226E-3</c:v>
                </c:pt>
                <c:pt idx="134">
                  <c:v>4.9019607843136456E-3</c:v>
                </c:pt>
                <c:pt idx="135">
                  <c:v>4.7619047619045247E-3</c:v>
                </c:pt>
                <c:pt idx="136">
                  <c:v>4.629629629629671E-3</c:v>
                </c:pt>
                <c:pt idx="137">
                  <c:v>4.5045045045045261E-3</c:v>
                </c:pt>
                <c:pt idx="138">
                  <c:v>4.3859649122808099E-3</c:v>
                </c:pt>
                <c:pt idx="139">
                  <c:v>4.2735042735042505E-3</c:v>
                </c:pt>
                <c:pt idx="140">
                  <c:v>4.1666666666665122E-3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F1B-4CAA-B275-5C23DBD08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409120"/>
        <c:axId val="566401904"/>
      </c:lineChart>
      <c:catAx>
        <c:axId val="566409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 b="1" i="0" baseline="0">
                    <a:solidFill>
                      <a:srgbClr val="000000"/>
                    </a:solidFill>
                    <a:effectLst/>
                  </a:rPr>
                  <a:t>Minutter reisetid</a:t>
                </a:r>
                <a:endParaRPr lang="nb-NO" sz="900">
                  <a:solidFill>
                    <a:srgbClr val="000000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66401904"/>
        <c:crosses val="autoZero"/>
        <c:auto val="1"/>
        <c:lblAlgn val="ctr"/>
        <c:lblOffset val="100"/>
        <c:noMultiLvlLbl val="0"/>
      </c:catAx>
      <c:valAx>
        <c:axId val="566401904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 b="1">
                    <a:solidFill>
                      <a:srgbClr val="000000"/>
                    </a:solidFill>
                  </a:rPr>
                  <a:t>Indeksert markedstilgang</a:t>
                </a:r>
                <a:br>
                  <a:rPr lang="nb-NO" sz="900" b="1">
                    <a:solidFill>
                      <a:srgbClr val="000000"/>
                    </a:solidFill>
                  </a:rPr>
                </a:br>
                <a:r>
                  <a:rPr lang="nb-NO" sz="900" b="1">
                    <a:solidFill>
                      <a:srgbClr val="000000"/>
                    </a:solidFill>
                  </a:rPr>
                  <a:t>(basisnivå ved ti minutter)</a:t>
                </a:r>
              </a:p>
            </c:rich>
          </c:tx>
          <c:layout>
            <c:manualLayout>
              <c:xMode val="edge"/>
              <c:yMode val="edge"/>
              <c:x val="2.2048611111111113E-2"/>
              <c:y val="0.210357539682539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6640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568B6-1469-4DD9-B335-50978620A6FD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2B561-8553-439A-A108-2E2A656F4DF5}">
      <dgm:prSet phldrT="[Teks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nb-NO" sz="1200" b="1" noProof="0" dirty="0"/>
            <a:t>Tid</a:t>
          </a:r>
        </a:p>
      </dgm:t>
    </dgm:pt>
    <dgm:pt modelId="{8561C25E-AC23-41F5-8DA5-698F68D0C880}" type="parTrans" cxnId="{2C0C75B9-E756-410D-84B2-2101DFF9CF69}">
      <dgm:prSet/>
      <dgm:spPr/>
      <dgm:t>
        <a:bodyPr/>
        <a:lstStyle/>
        <a:p>
          <a:endParaRPr lang="nb-NO" sz="1200" noProof="0" dirty="0"/>
        </a:p>
      </dgm:t>
    </dgm:pt>
    <dgm:pt modelId="{8EE7995D-FE21-4F06-8730-3DD551F6B6AE}" type="sibTrans" cxnId="{2C0C75B9-E756-410D-84B2-2101DFF9CF6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solidFill>
            <a:schemeClr val="accent6"/>
          </a:solidFill>
        </a:ln>
      </dgm:spPr>
      <dgm:t>
        <a:bodyPr/>
        <a:lstStyle/>
        <a:p>
          <a:endParaRPr lang="nb-NO" sz="1200" noProof="0" dirty="0"/>
        </a:p>
      </dgm:t>
    </dgm:pt>
    <dgm:pt modelId="{2BD64675-7EDD-4C86-AE84-A64C7F78ACE6}">
      <dgm:prSet phldrT="[Teks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nb-NO" sz="1200" b="1" noProof="0" dirty="0"/>
            <a:t>Geografi</a:t>
          </a:r>
        </a:p>
      </dgm:t>
    </dgm:pt>
    <dgm:pt modelId="{85F4F042-1653-43CD-BA51-1981E603621B}" type="parTrans" cxnId="{48A0DAF5-FCA3-46DA-A35B-201D495A8B88}">
      <dgm:prSet/>
      <dgm:spPr/>
      <dgm:t>
        <a:bodyPr/>
        <a:lstStyle/>
        <a:p>
          <a:endParaRPr lang="nb-NO" sz="1200" noProof="0" dirty="0"/>
        </a:p>
      </dgm:t>
    </dgm:pt>
    <dgm:pt modelId="{C53AF815-A4F7-4474-8699-AD402371C8F8}" type="sibTrans" cxnId="{48A0DAF5-FCA3-46DA-A35B-201D495A8B8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solidFill>
            <a:schemeClr val="accent6"/>
          </a:solidFill>
        </a:ln>
      </dgm:spPr>
      <dgm:t>
        <a:bodyPr/>
        <a:lstStyle/>
        <a:p>
          <a:endParaRPr lang="nb-NO" sz="1200" noProof="0" dirty="0"/>
        </a:p>
      </dgm:t>
    </dgm:pt>
    <dgm:pt modelId="{F83FA4D9-45E1-405F-B83A-9A1D1E207577}">
      <dgm:prSet phldrT="[Teks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nb-NO" sz="1200" b="1" noProof="0" dirty="0"/>
            <a:t>Kapasitet</a:t>
          </a:r>
        </a:p>
      </dgm:t>
    </dgm:pt>
    <dgm:pt modelId="{01B29D1B-D43F-479B-A0BF-5305F34ABBFA}" type="parTrans" cxnId="{E33A31D5-1348-49EA-AD4E-A4B51B00787D}">
      <dgm:prSet/>
      <dgm:spPr/>
      <dgm:t>
        <a:bodyPr/>
        <a:lstStyle/>
        <a:p>
          <a:endParaRPr lang="nb-NO" sz="1200" noProof="0" dirty="0"/>
        </a:p>
      </dgm:t>
    </dgm:pt>
    <dgm:pt modelId="{E51D2675-309F-469D-81E9-25798A290AB5}" type="sibTrans" cxnId="{E33A31D5-1348-49EA-AD4E-A4B51B00787D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accent6"/>
          </a:solidFill>
        </a:ln>
      </dgm:spPr>
      <dgm:t>
        <a:bodyPr/>
        <a:lstStyle/>
        <a:p>
          <a:endParaRPr lang="nb-NO" sz="1200" noProof="0" dirty="0"/>
        </a:p>
      </dgm:t>
    </dgm:pt>
    <dgm:pt modelId="{10763911-3AB8-49BC-92A2-66762C7A5115}">
      <dgm:prSet phldrT="[Teks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nb-NO" sz="1200" b="1" noProof="0" dirty="0"/>
            <a:t>Næring</a:t>
          </a:r>
        </a:p>
      </dgm:t>
    </dgm:pt>
    <dgm:pt modelId="{EC1C5E38-7338-4EFB-A241-34ABD3257DD8}" type="sibTrans" cxnId="{FCE6DB90-DD27-407B-A7E9-A941D21A9300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solidFill>
            <a:schemeClr val="accent6"/>
          </a:solidFill>
        </a:ln>
      </dgm:spPr>
      <dgm:t>
        <a:bodyPr/>
        <a:lstStyle/>
        <a:p>
          <a:endParaRPr lang="nb-NO" sz="1200" noProof="0" dirty="0"/>
        </a:p>
      </dgm:t>
    </dgm:pt>
    <dgm:pt modelId="{928E77B8-6673-4428-A623-E48F71E048FC}" type="parTrans" cxnId="{FCE6DB90-DD27-407B-A7E9-A941D21A9300}">
      <dgm:prSet/>
      <dgm:spPr/>
      <dgm:t>
        <a:bodyPr/>
        <a:lstStyle/>
        <a:p>
          <a:endParaRPr lang="nb-NO" sz="1200" noProof="0" dirty="0"/>
        </a:p>
      </dgm:t>
    </dgm:pt>
    <dgm:pt modelId="{C181269F-80A2-4F08-A345-DB908BB01AE7}" type="pres">
      <dgm:prSet presAssocID="{433568B6-1469-4DD9-B335-50978620A6FD}" presName="Name0" presStyleCnt="0">
        <dgm:presLayoutVars>
          <dgm:chMax val="21"/>
          <dgm:chPref val="21"/>
        </dgm:presLayoutVars>
      </dgm:prSet>
      <dgm:spPr/>
    </dgm:pt>
    <dgm:pt modelId="{5AA86993-657B-46FF-BBB4-012B5A26D847}" type="pres">
      <dgm:prSet presAssocID="{5CE2B561-8553-439A-A108-2E2A656F4DF5}" presName="text1" presStyleCnt="0"/>
      <dgm:spPr/>
    </dgm:pt>
    <dgm:pt modelId="{65E69505-7CCE-4EA6-88F3-8353F0292FCA}" type="pres">
      <dgm:prSet presAssocID="{5CE2B561-8553-439A-A108-2E2A656F4DF5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E359877-69AF-4299-A19C-0C9A6658FBB8}" type="pres">
      <dgm:prSet presAssocID="{5CE2B561-8553-439A-A108-2E2A656F4DF5}" presName="textaccent1" presStyleCnt="0"/>
      <dgm:spPr/>
    </dgm:pt>
    <dgm:pt modelId="{7C020C47-E9D3-40DC-A0E4-DA7801EF7530}" type="pres">
      <dgm:prSet presAssocID="{5CE2B561-8553-439A-A108-2E2A656F4DF5}" presName="accentRepeatNode" presStyleLbl="solidAlignAcc1" presStyleIdx="0" presStyleCnt="8"/>
      <dgm:spPr/>
    </dgm:pt>
    <dgm:pt modelId="{DB84AE13-65A3-43F0-AEA6-887EE1F7892D}" type="pres">
      <dgm:prSet presAssocID="{8EE7995D-FE21-4F06-8730-3DD551F6B6AE}" presName="image1" presStyleCnt="0"/>
      <dgm:spPr/>
    </dgm:pt>
    <dgm:pt modelId="{EEA37E94-66E5-422A-A102-61638A1E11EE}" type="pres">
      <dgm:prSet presAssocID="{8EE7995D-FE21-4F06-8730-3DD551F6B6AE}" presName="imageRepeatNode" presStyleLbl="alignAcc1" presStyleIdx="0" presStyleCnt="4"/>
      <dgm:spPr/>
    </dgm:pt>
    <dgm:pt modelId="{76B5F3DC-0CB9-49B9-BBAB-A17820196331}" type="pres">
      <dgm:prSet presAssocID="{8EE7995D-FE21-4F06-8730-3DD551F6B6AE}" presName="imageaccent1" presStyleCnt="0"/>
      <dgm:spPr/>
    </dgm:pt>
    <dgm:pt modelId="{51685940-DCA3-4733-B9AD-F78F3A3E82B7}" type="pres">
      <dgm:prSet presAssocID="{8EE7995D-FE21-4F06-8730-3DD551F6B6AE}" presName="accentRepeatNode" presStyleLbl="solidAlignAcc1" presStyleIdx="1" presStyleCnt="8"/>
      <dgm:spPr/>
    </dgm:pt>
    <dgm:pt modelId="{917DB93D-28F8-41FB-9539-3635BF66753E}" type="pres">
      <dgm:prSet presAssocID="{2BD64675-7EDD-4C86-AE84-A64C7F78ACE6}" presName="text2" presStyleCnt="0"/>
      <dgm:spPr/>
    </dgm:pt>
    <dgm:pt modelId="{4C9BECCF-374E-4647-99C2-9F5F1C9AC578}" type="pres">
      <dgm:prSet presAssocID="{2BD64675-7EDD-4C86-AE84-A64C7F78ACE6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1309DCF2-4712-4FB5-B9C5-F2B0328FE4B4}" type="pres">
      <dgm:prSet presAssocID="{2BD64675-7EDD-4C86-AE84-A64C7F78ACE6}" presName="textaccent2" presStyleCnt="0"/>
      <dgm:spPr/>
    </dgm:pt>
    <dgm:pt modelId="{9534C705-A3DF-4666-A824-AB660695D468}" type="pres">
      <dgm:prSet presAssocID="{2BD64675-7EDD-4C86-AE84-A64C7F78ACE6}" presName="accentRepeatNode" presStyleLbl="solidAlignAcc1" presStyleIdx="2" presStyleCnt="8"/>
      <dgm:spPr/>
    </dgm:pt>
    <dgm:pt modelId="{A6968300-6BF1-4719-9B29-918271F1DBC7}" type="pres">
      <dgm:prSet presAssocID="{C53AF815-A4F7-4474-8699-AD402371C8F8}" presName="image2" presStyleCnt="0"/>
      <dgm:spPr/>
    </dgm:pt>
    <dgm:pt modelId="{F063BCB3-8B90-4E57-BBDC-CC16D09E9609}" type="pres">
      <dgm:prSet presAssocID="{C53AF815-A4F7-4474-8699-AD402371C8F8}" presName="imageRepeatNode" presStyleLbl="alignAcc1" presStyleIdx="1" presStyleCnt="4"/>
      <dgm:spPr/>
    </dgm:pt>
    <dgm:pt modelId="{39FF6F10-3F0A-431C-B108-E952BF336248}" type="pres">
      <dgm:prSet presAssocID="{C53AF815-A4F7-4474-8699-AD402371C8F8}" presName="imageaccent2" presStyleCnt="0"/>
      <dgm:spPr/>
    </dgm:pt>
    <dgm:pt modelId="{C8674A26-3A77-48DD-9814-4F85E5E07453}" type="pres">
      <dgm:prSet presAssocID="{C53AF815-A4F7-4474-8699-AD402371C8F8}" presName="accentRepeatNode" presStyleLbl="solidAlignAcc1" presStyleIdx="3" presStyleCnt="8"/>
      <dgm:spPr/>
    </dgm:pt>
    <dgm:pt modelId="{E81447AD-1F81-4900-BEF2-2D05A38A3ED9}" type="pres">
      <dgm:prSet presAssocID="{10763911-3AB8-49BC-92A2-66762C7A5115}" presName="text3" presStyleCnt="0"/>
      <dgm:spPr/>
    </dgm:pt>
    <dgm:pt modelId="{05F88987-8368-46D7-88E8-D54418BE43D7}" type="pres">
      <dgm:prSet presAssocID="{10763911-3AB8-49BC-92A2-66762C7A5115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A477452-0EBF-4D6F-8EC8-E40CB557EF82}" type="pres">
      <dgm:prSet presAssocID="{10763911-3AB8-49BC-92A2-66762C7A5115}" presName="textaccent3" presStyleCnt="0"/>
      <dgm:spPr/>
    </dgm:pt>
    <dgm:pt modelId="{7A225B34-6401-4DB2-B653-57520FFACC0B}" type="pres">
      <dgm:prSet presAssocID="{10763911-3AB8-49BC-92A2-66762C7A5115}" presName="accentRepeatNode" presStyleLbl="solidAlignAcc1" presStyleIdx="4" presStyleCnt="8"/>
      <dgm:spPr/>
    </dgm:pt>
    <dgm:pt modelId="{B9147A3E-0999-41A3-B10D-A93E9CD0EA8C}" type="pres">
      <dgm:prSet presAssocID="{EC1C5E38-7338-4EFB-A241-34ABD3257DD8}" presName="image3" presStyleCnt="0"/>
      <dgm:spPr/>
    </dgm:pt>
    <dgm:pt modelId="{78728FD1-E21E-423B-A895-75D14D033CE7}" type="pres">
      <dgm:prSet presAssocID="{EC1C5E38-7338-4EFB-A241-34ABD3257DD8}" presName="imageRepeatNode" presStyleLbl="alignAcc1" presStyleIdx="2" presStyleCnt="4"/>
      <dgm:spPr/>
    </dgm:pt>
    <dgm:pt modelId="{51EF4B2E-3166-46C7-9151-CDE9647FBAEF}" type="pres">
      <dgm:prSet presAssocID="{EC1C5E38-7338-4EFB-A241-34ABD3257DD8}" presName="imageaccent3" presStyleCnt="0"/>
      <dgm:spPr/>
    </dgm:pt>
    <dgm:pt modelId="{069006A9-C748-4AFA-9FC9-C9BAAAFDEADD}" type="pres">
      <dgm:prSet presAssocID="{EC1C5E38-7338-4EFB-A241-34ABD3257DD8}" presName="accentRepeatNode" presStyleLbl="solidAlignAcc1" presStyleIdx="5" presStyleCnt="8"/>
      <dgm:spPr/>
    </dgm:pt>
    <dgm:pt modelId="{00400D9A-7EDB-4063-B022-F47608E6883A}" type="pres">
      <dgm:prSet presAssocID="{F83FA4D9-45E1-405F-B83A-9A1D1E207577}" presName="text4" presStyleCnt="0"/>
      <dgm:spPr/>
    </dgm:pt>
    <dgm:pt modelId="{62860F52-19CC-4C61-92AE-57918B6F1CED}" type="pres">
      <dgm:prSet presAssocID="{F83FA4D9-45E1-405F-B83A-9A1D1E207577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0CD4BC6-E854-41C2-9080-B872460AC0C3}" type="pres">
      <dgm:prSet presAssocID="{F83FA4D9-45E1-405F-B83A-9A1D1E207577}" presName="textaccent4" presStyleCnt="0"/>
      <dgm:spPr/>
    </dgm:pt>
    <dgm:pt modelId="{F3378956-12B4-4355-B417-BD7311209557}" type="pres">
      <dgm:prSet presAssocID="{F83FA4D9-45E1-405F-B83A-9A1D1E207577}" presName="accentRepeatNode" presStyleLbl="solidAlignAcc1" presStyleIdx="6" presStyleCnt="8"/>
      <dgm:spPr/>
    </dgm:pt>
    <dgm:pt modelId="{2DD61C8F-15DF-4BBB-AE0C-202E54FAA85D}" type="pres">
      <dgm:prSet presAssocID="{E51D2675-309F-469D-81E9-25798A290AB5}" presName="image4" presStyleCnt="0"/>
      <dgm:spPr/>
    </dgm:pt>
    <dgm:pt modelId="{A55AA118-F96B-4E6F-A45A-875FE3EE389A}" type="pres">
      <dgm:prSet presAssocID="{E51D2675-309F-469D-81E9-25798A290AB5}" presName="imageRepeatNode" presStyleLbl="alignAcc1" presStyleIdx="3" presStyleCnt="4"/>
      <dgm:spPr/>
    </dgm:pt>
    <dgm:pt modelId="{BC88F307-0469-4358-A95C-AC435C4A5919}" type="pres">
      <dgm:prSet presAssocID="{E51D2675-309F-469D-81E9-25798A290AB5}" presName="imageaccent4" presStyleCnt="0"/>
      <dgm:spPr/>
    </dgm:pt>
    <dgm:pt modelId="{CED01FDA-DD86-4436-9E2D-AA5392FD39FB}" type="pres">
      <dgm:prSet presAssocID="{E51D2675-309F-469D-81E9-25798A290AB5}" presName="accentRepeatNode" presStyleLbl="solidAlignAcc1" presStyleIdx="7" presStyleCnt="8"/>
      <dgm:spPr/>
    </dgm:pt>
  </dgm:ptLst>
  <dgm:cxnLst>
    <dgm:cxn modelId="{75863C08-E4DC-46C1-B45C-905B7340F61D}" type="presOf" srcId="{5CE2B561-8553-439A-A108-2E2A656F4DF5}" destId="{65E69505-7CCE-4EA6-88F3-8353F0292FCA}" srcOrd="0" destOrd="0" presId="urn:microsoft.com/office/officeart/2008/layout/HexagonCluster"/>
    <dgm:cxn modelId="{BDD31519-C60D-4A23-B355-F4D7CF6BE49B}" type="presOf" srcId="{E51D2675-309F-469D-81E9-25798A290AB5}" destId="{A55AA118-F96B-4E6F-A45A-875FE3EE389A}" srcOrd="0" destOrd="0" presId="urn:microsoft.com/office/officeart/2008/layout/HexagonCluster"/>
    <dgm:cxn modelId="{DD49A41C-676C-42C9-9EEB-3B546DD4B2CB}" type="presOf" srcId="{10763911-3AB8-49BC-92A2-66762C7A5115}" destId="{05F88987-8368-46D7-88E8-D54418BE43D7}" srcOrd="0" destOrd="0" presId="urn:microsoft.com/office/officeart/2008/layout/HexagonCluster"/>
    <dgm:cxn modelId="{25692539-2672-459A-82C4-9A1A15B8BD0D}" type="presOf" srcId="{F83FA4D9-45E1-405F-B83A-9A1D1E207577}" destId="{62860F52-19CC-4C61-92AE-57918B6F1CED}" srcOrd="0" destOrd="0" presId="urn:microsoft.com/office/officeart/2008/layout/HexagonCluster"/>
    <dgm:cxn modelId="{D8DE754B-0513-4374-8805-C4D4A1A61EE9}" type="presOf" srcId="{8EE7995D-FE21-4F06-8730-3DD551F6B6AE}" destId="{EEA37E94-66E5-422A-A102-61638A1E11EE}" srcOrd="0" destOrd="0" presId="urn:microsoft.com/office/officeart/2008/layout/HexagonCluster"/>
    <dgm:cxn modelId="{4D6C3959-755B-448C-A394-EC4B0C3FF809}" type="presOf" srcId="{433568B6-1469-4DD9-B335-50978620A6FD}" destId="{C181269F-80A2-4F08-A345-DB908BB01AE7}" srcOrd="0" destOrd="0" presId="urn:microsoft.com/office/officeart/2008/layout/HexagonCluster"/>
    <dgm:cxn modelId="{01A06F7F-BCFB-42D2-AB85-28DC54755CCD}" type="presOf" srcId="{EC1C5E38-7338-4EFB-A241-34ABD3257DD8}" destId="{78728FD1-E21E-423B-A895-75D14D033CE7}" srcOrd="0" destOrd="0" presId="urn:microsoft.com/office/officeart/2008/layout/HexagonCluster"/>
    <dgm:cxn modelId="{FCE6DB90-DD27-407B-A7E9-A941D21A9300}" srcId="{433568B6-1469-4DD9-B335-50978620A6FD}" destId="{10763911-3AB8-49BC-92A2-66762C7A5115}" srcOrd="2" destOrd="0" parTransId="{928E77B8-6673-4428-A623-E48F71E048FC}" sibTransId="{EC1C5E38-7338-4EFB-A241-34ABD3257DD8}"/>
    <dgm:cxn modelId="{2C0C75B9-E756-410D-84B2-2101DFF9CF69}" srcId="{433568B6-1469-4DD9-B335-50978620A6FD}" destId="{5CE2B561-8553-439A-A108-2E2A656F4DF5}" srcOrd="0" destOrd="0" parTransId="{8561C25E-AC23-41F5-8DA5-698F68D0C880}" sibTransId="{8EE7995D-FE21-4F06-8730-3DD551F6B6AE}"/>
    <dgm:cxn modelId="{415372BF-B8EA-41C1-8418-FBA65F4B1607}" type="presOf" srcId="{2BD64675-7EDD-4C86-AE84-A64C7F78ACE6}" destId="{4C9BECCF-374E-4647-99C2-9F5F1C9AC578}" srcOrd="0" destOrd="0" presId="urn:microsoft.com/office/officeart/2008/layout/HexagonCluster"/>
    <dgm:cxn modelId="{CF4849CE-8390-4454-8D3B-AF0C3C2DD33F}" type="presOf" srcId="{C53AF815-A4F7-4474-8699-AD402371C8F8}" destId="{F063BCB3-8B90-4E57-BBDC-CC16D09E9609}" srcOrd="0" destOrd="0" presId="urn:microsoft.com/office/officeart/2008/layout/HexagonCluster"/>
    <dgm:cxn modelId="{E33A31D5-1348-49EA-AD4E-A4B51B00787D}" srcId="{433568B6-1469-4DD9-B335-50978620A6FD}" destId="{F83FA4D9-45E1-405F-B83A-9A1D1E207577}" srcOrd="3" destOrd="0" parTransId="{01B29D1B-D43F-479B-A0BF-5305F34ABBFA}" sibTransId="{E51D2675-309F-469D-81E9-25798A290AB5}"/>
    <dgm:cxn modelId="{48A0DAF5-FCA3-46DA-A35B-201D495A8B88}" srcId="{433568B6-1469-4DD9-B335-50978620A6FD}" destId="{2BD64675-7EDD-4C86-AE84-A64C7F78ACE6}" srcOrd="1" destOrd="0" parTransId="{85F4F042-1653-43CD-BA51-1981E603621B}" sibTransId="{C53AF815-A4F7-4474-8699-AD402371C8F8}"/>
    <dgm:cxn modelId="{EA1F8F57-4732-4D56-9789-1F3658F5A22D}" type="presParOf" srcId="{C181269F-80A2-4F08-A345-DB908BB01AE7}" destId="{5AA86993-657B-46FF-BBB4-012B5A26D847}" srcOrd="0" destOrd="0" presId="urn:microsoft.com/office/officeart/2008/layout/HexagonCluster"/>
    <dgm:cxn modelId="{C9C2E39A-3852-4C16-966A-DF2500ABBACE}" type="presParOf" srcId="{5AA86993-657B-46FF-BBB4-012B5A26D847}" destId="{65E69505-7CCE-4EA6-88F3-8353F0292FCA}" srcOrd="0" destOrd="0" presId="urn:microsoft.com/office/officeart/2008/layout/HexagonCluster"/>
    <dgm:cxn modelId="{C00DE518-AF5B-4622-98F1-4E252D248EAF}" type="presParOf" srcId="{C181269F-80A2-4F08-A345-DB908BB01AE7}" destId="{FE359877-69AF-4299-A19C-0C9A6658FBB8}" srcOrd="1" destOrd="0" presId="urn:microsoft.com/office/officeart/2008/layout/HexagonCluster"/>
    <dgm:cxn modelId="{CD40724D-34E9-4BB7-BC33-D49490690E39}" type="presParOf" srcId="{FE359877-69AF-4299-A19C-0C9A6658FBB8}" destId="{7C020C47-E9D3-40DC-A0E4-DA7801EF7530}" srcOrd="0" destOrd="0" presId="urn:microsoft.com/office/officeart/2008/layout/HexagonCluster"/>
    <dgm:cxn modelId="{9686F9F1-E42E-4B5A-AC16-65D26BAB80DF}" type="presParOf" srcId="{C181269F-80A2-4F08-A345-DB908BB01AE7}" destId="{DB84AE13-65A3-43F0-AEA6-887EE1F7892D}" srcOrd="2" destOrd="0" presId="urn:microsoft.com/office/officeart/2008/layout/HexagonCluster"/>
    <dgm:cxn modelId="{2E46689C-5854-45FF-A349-D28696DA494F}" type="presParOf" srcId="{DB84AE13-65A3-43F0-AEA6-887EE1F7892D}" destId="{EEA37E94-66E5-422A-A102-61638A1E11EE}" srcOrd="0" destOrd="0" presId="urn:microsoft.com/office/officeart/2008/layout/HexagonCluster"/>
    <dgm:cxn modelId="{3B14A1A0-1005-4815-A3D6-03FD7F50C14B}" type="presParOf" srcId="{C181269F-80A2-4F08-A345-DB908BB01AE7}" destId="{76B5F3DC-0CB9-49B9-BBAB-A17820196331}" srcOrd="3" destOrd="0" presId="urn:microsoft.com/office/officeart/2008/layout/HexagonCluster"/>
    <dgm:cxn modelId="{E69A48EA-9A6A-463D-B3D7-8F0688005532}" type="presParOf" srcId="{76B5F3DC-0CB9-49B9-BBAB-A17820196331}" destId="{51685940-DCA3-4733-B9AD-F78F3A3E82B7}" srcOrd="0" destOrd="0" presId="urn:microsoft.com/office/officeart/2008/layout/HexagonCluster"/>
    <dgm:cxn modelId="{B0C5F7D4-BD2A-4AA0-A024-0C51752F501C}" type="presParOf" srcId="{C181269F-80A2-4F08-A345-DB908BB01AE7}" destId="{917DB93D-28F8-41FB-9539-3635BF66753E}" srcOrd="4" destOrd="0" presId="urn:microsoft.com/office/officeart/2008/layout/HexagonCluster"/>
    <dgm:cxn modelId="{7A94DAE4-F844-42D1-A9BE-A841BE93F2EE}" type="presParOf" srcId="{917DB93D-28F8-41FB-9539-3635BF66753E}" destId="{4C9BECCF-374E-4647-99C2-9F5F1C9AC578}" srcOrd="0" destOrd="0" presId="urn:microsoft.com/office/officeart/2008/layout/HexagonCluster"/>
    <dgm:cxn modelId="{807E319C-20DB-4E42-B296-AB85AB8413C7}" type="presParOf" srcId="{C181269F-80A2-4F08-A345-DB908BB01AE7}" destId="{1309DCF2-4712-4FB5-B9C5-F2B0328FE4B4}" srcOrd="5" destOrd="0" presId="urn:microsoft.com/office/officeart/2008/layout/HexagonCluster"/>
    <dgm:cxn modelId="{002EBFDD-B625-40BD-9631-CCC8468DABD0}" type="presParOf" srcId="{1309DCF2-4712-4FB5-B9C5-F2B0328FE4B4}" destId="{9534C705-A3DF-4666-A824-AB660695D468}" srcOrd="0" destOrd="0" presId="urn:microsoft.com/office/officeart/2008/layout/HexagonCluster"/>
    <dgm:cxn modelId="{A1CA4493-A5CC-4BB5-B60E-BD1426C6A8C7}" type="presParOf" srcId="{C181269F-80A2-4F08-A345-DB908BB01AE7}" destId="{A6968300-6BF1-4719-9B29-918271F1DBC7}" srcOrd="6" destOrd="0" presId="urn:microsoft.com/office/officeart/2008/layout/HexagonCluster"/>
    <dgm:cxn modelId="{EA3EFF83-F29C-4061-A582-9EAE4272E947}" type="presParOf" srcId="{A6968300-6BF1-4719-9B29-918271F1DBC7}" destId="{F063BCB3-8B90-4E57-BBDC-CC16D09E9609}" srcOrd="0" destOrd="0" presId="urn:microsoft.com/office/officeart/2008/layout/HexagonCluster"/>
    <dgm:cxn modelId="{EE2F422F-858C-4171-B071-BA737A0C0CA5}" type="presParOf" srcId="{C181269F-80A2-4F08-A345-DB908BB01AE7}" destId="{39FF6F10-3F0A-431C-B108-E952BF336248}" srcOrd="7" destOrd="0" presId="urn:microsoft.com/office/officeart/2008/layout/HexagonCluster"/>
    <dgm:cxn modelId="{63D54219-D6AF-4E47-A03C-408522BA276C}" type="presParOf" srcId="{39FF6F10-3F0A-431C-B108-E952BF336248}" destId="{C8674A26-3A77-48DD-9814-4F85E5E07453}" srcOrd="0" destOrd="0" presId="urn:microsoft.com/office/officeart/2008/layout/HexagonCluster"/>
    <dgm:cxn modelId="{125EDE5A-45A2-499F-835F-04C22FADB559}" type="presParOf" srcId="{C181269F-80A2-4F08-A345-DB908BB01AE7}" destId="{E81447AD-1F81-4900-BEF2-2D05A38A3ED9}" srcOrd="8" destOrd="0" presId="urn:microsoft.com/office/officeart/2008/layout/HexagonCluster"/>
    <dgm:cxn modelId="{9F24629D-6E3E-4556-A44B-328428CFEA59}" type="presParOf" srcId="{E81447AD-1F81-4900-BEF2-2D05A38A3ED9}" destId="{05F88987-8368-46D7-88E8-D54418BE43D7}" srcOrd="0" destOrd="0" presId="urn:microsoft.com/office/officeart/2008/layout/HexagonCluster"/>
    <dgm:cxn modelId="{4676D740-07AA-4A21-8248-0F71003D1BE9}" type="presParOf" srcId="{C181269F-80A2-4F08-A345-DB908BB01AE7}" destId="{EA477452-0EBF-4D6F-8EC8-E40CB557EF82}" srcOrd="9" destOrd="0" presId="urn:microsoft.com/office/officeart/2008/layout/HexagonCluster"/>
    <dgm:cxn modelId="{805DCC3B-2778-401B-A6FC-B6FDB79486AC}" type="presParOf" srcId="{EA477452-0EBF-4D6F-8EC8-E40CB557EF82}" destId="{7A225B34-6401-4DB2-B653-57520FFACC0B}" srcOrd="0" destOrd="0" presId="urn:microsoft.com/office/officeart/2008/layout/HexagonCluster"/>
    <dgm:cxn modelId="{52E25859-64E8-4BAE-BD97-BF406982FBAC}" type="presParOf" srcId="{C181269F-80A2-4F08-A345-DB908BB01AE7}" destId="{B9147A3E-0999-41A3-B10D-A93E9CD0EA8C}" srcOrd="10" destOrd="0" presId="urn:microsoft.com/office/officeart/2008/layout/HexagonCluster"/>
    <dgm:cxn modelId="{AA0A5DFE-1935-4AA5-8C02-2EF483AA626E}" type="presParOf" srcId="{B9147A3E-0999-41A3-B10D-A93E9CD0EA8C}" destId="{78728FD1-E21E-423B-A895-75D14D033CE7}" srcOrd="0" destOrd="0" presId="urn:microsoft.com/office/officeart/2008/layout/HexagonCluster"/>
    <dgm:cxn modelId="{339365BA-8593-4169-BFA2-468A309F16D6}" type="presParOf" srcId="{C181269F-80A2-4F08-A345-DB908BB01AE7}" destId="{51EF4B2E-3166-46C7-9151-CDE9647FBAEF}" srcOrd="11" destOrd="0" presId="urn:microsoft.com/office/officeart/2008/layout/HexagonCluster"/>
    <dgm:cxn modelId="{4EF7CBF0-817F-4F78-B50A-A035F44EA2B2}" type="presParOf" srcId="{51EF4B2E-3166-46C7-9151-CDE9647FBAEF}" destId="{069006A9-C748-4AFA-9FC9-C9BAAAFDEADD}" srcOrd="0" destOrd="0" presId="urn:microsoft.com/office/officeart/2008/layout/HexagonCluster"/>
    <dgm:cxn modelId="{5269A5B1-DBDB-4131-BBD0-F2147110CFFE}" type="presParOf" srcId="{C181269F-80A2-4F08-A345-DB908BB01AE7}" destId="{00400D9A-7EDB-4063-B022-F47608E6883A}" srcOrd="12" destOrd="0" presId="urn:microsoft.com/office/officeart/2008/layout/HexagonCluster"/>
    <dgm:cxn modelId="{AB2F5BD0-0C24-4ADE-AF9C-2CD0E7E4213F}" type="presParOf" srcId="{00400D9A-7EDB-4063-B022-F47608E6883A}" destId="{62860F52-19CC-4C61-92AE-57918B6F1CED}" srcOrd="0" destOrd="0" presId="urn:microsoft.com/office/officeart/2008/layout/HexagonCluster"/>
    <dgm:cxn modelId="{59C0C7B1-68A2-4AD6-A42E-17B253D12363}" type="presParOf" srcId="{C181269F-80A2-4F08-A345-DB908BB01AE7}" destId="{60CD4BC6-E854-41C2-9080-B872460AC0C3}" srcOrd="13" destOrd="0" presId="urn:microsoft.com/office/officeart/2008/layout/HexagonCluster"/>
    <dgm:cxn modelId="{86F619BC-AEDE-4A8A-B7E2-95A21EF4A684}" type="presParOf" srcId="{60CD4BC6-E854-41C2-9080-B872460AC0C3}" destId="{F3378956-12B4-4355-B417-BD7311209557}" srcOrd="0" destOrd="0" presId="urn:microsoft.com/office/officeart/2008/layout/HexagonCluster"/>
    <dgm:cxn modelId="{9818C594-915B-4675-A5E7-1F7408FA5838}" type="presParOf" srcId="{C181269F-80A2-4F08-A345-DB908BB01AE7}" destId="{2DD61C8F-15DF-4BBB-AE0C-202E54FAA85D}" srcOrd="14" destOrd="0" presId="urn:microsoft.com/office/officeart/2008/layout/HexagonCluster"/>
    <dgm:cxn modelId="{C6F28C2B-52A1-452E-9A68-8E2D913982B9}" type="presParOf" srcId="{2DD61C8F-15DF-4BBB-AE0C-202E54FAA85D}" destId="{A55AA118-F96B-4E6F-A45A-875FE3EE389A}" srcOrd="0" destOrd="0" presId="urn:microsoft.com/office/officeart/2008/layout/HexagonCluster"/>
    <dgm:cxn modelId="{C6FA1BA4-ECC8-471E-BB12-B161B47954B5}" type="presParOf" srcId="{C181269F-80A2-4F08-A345-DB908BB01AE7}" destId="{BC88F307-0469-4358-A95C-AC435C4A5919}" srcOrd="15" destOrd="0" presId="urn:microsoft.com/office/officeart/2008/layout/HexagonCluster"/>
    <dgm:cxn modelId="{07C87E6C-D8DD-49E0-A5EE-692229287E5F}" type="presParOf" srcId="{BC88F307-0469-4358-A95C-AC435C4A5919}" destId="{CED01FDA-DD86-4436-9E2D-AA5392FD39F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69505-7CCE-4EA6-88F3-8353F0292FCA}">
      <dsp:nvSpPr>
        <dsp:cNvPr id="0" name=""/>
        <dsp:cNvSpPr/>
      </dsp:nvSpPr>
      <dsp:spPr>
        <a:xfrm>
          <a:off x="846432" y="1498581"/>
          <a:ext cx="997094" cy="85589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noProof="0" dirty="0"/>
            <a:t>Tid</a:t>
          </a:r>
        </a:p>
      </dsp:txBody>
      <dsp:txXfrm>
        <a:off x="1000847" y="1631129"/>
        <a:ext cx="688264" cy="590794"/>
      </dsp:txXfrm>
    </dsp:sp>
    <dsp:sp modelId="{7C020C47-E9D3-40DC-A0E4-DA7801EF7530}">
      <dsp:nvSpPr>
        <dsp:cNvPr id="0" name=""/>
        <dsp:cNvSpPr/>
      </dsp:nvSpPr>
      <dsp:spPr>
        <a:xfrm>
          <a:off x="877619" y="1876791"/>
          <a:ext cx="116400" cy="1003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37E94-66E5-422A-A102-61638A1E11EE}">
      <dsp:nvSpPr>
        <dsp:cNvPr id="0" name=""/>
        <dsp:cNvSpPr/>
      </dsp:nvSpPr>
      <dsp:spPr>
        <a:xfrm>
          <a:off x="0" y="1033334"/>
          <a:ext cx="997094" cy="8558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85940-DCA3-4733-B9AD-F78F3A3E82B7}">
      <dsp:nvSpPr>
        <dsp:cNvPr id="0" name=""/>
        <dsp:cNvSpPr/>
      </dsp:nvSpPr>
      <dsp:spPr>
        <a:xfrm>
          <a:off x="675125" y="1770540"/>
          <a:ext cx="116400" cy="1003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BECCF-374E-4647-99C2-9F5F1C9AC578}">
      <dsp:nvSpPr>
        <dsp:cNvPr id="0" name=""/>
        <dsp:cNvSpPr/>
      </dsp:nvSpPr>
      <dsp:spPr>
        <a:xfrm>
          <a:off x="1691986" y="1026778"/>
          <a:ext cx="997094" cy="85589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noProof="0" dirty="0"/>
            <a:t>Geografi</a:t>
          </a:r>
        </a:p>
      </dsp:txBody>
      <dsp:txXfrm>
        <a:off x="1846401" y="1159326"/>
        <a:ext cx="688264" cy="590794"/>
      </dsp:txXfrm>
    </dsp:sp>
    <dsp:sp modelId="{9534C705-A3DF-4666-A824-AB660695D468}">
      <dsp:nvSpPr>
        <dsp:cNvPr id="0" name=""/>
        <dsp:cNvSpPr/>
      </dsp:nvSpPr>
      <dsp:spPr>
        <a:xfrm>
          <a:off x="2375018" y="1763079"/>
          <a:ext cx="116400" cy="1003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3BCB3-8B90-4E57-BBDC-CC16D09E9609}">
      <dsp:nvSpPr>
        <dsp:cNvPr id="0" name=""/>
        <dsp:cNvSpPr/>
      </dsp:nvSpPr>
      <dsp:spPr>
        <a:xfrm>
          <a:off x="2541932" y="1497224"/>
          <a:ext cx="997094" cy="8558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74A26-3A77-48DD-9814-4F85E5E07453}">
      <dsp:nvSpPr>
        <dsp:cNvPr id="0" name=""/>
        <dsp:cNvSpPr/>
      </dsp:nvSpPr>
      <dsp:spPr>
        <a:xfrm>
          <a:off x="2564773" y="1880634"/>
          <a:ext cx="116400" cy="1003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88987-8368-46D7-88E8-D54418BE43D7}">
      <dsp:nvSpPr>
        <dsp:cNvPr id="0" name=""/>
        <dsp:cNvSpPr/>
      </dsp:nvSpPr>
      <dsp:spPr>
        <a:xfrm>
          <a:off x="846432" y="565601"/>
          <a:ext cx="997094" cy="85589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noProof="0" dirty="0"/>
            <a:t>Næring</a:t>
          </a:r>
        </a:p>
      </dsp:txBody>
      <dsp:txXfrm>
        <a:off x="1000847" y="698149"/>
        <a:ext cx="688264" cy="590794"/>
      </dsp:txXfrm>
    </dsp:sp>
    <dsp:sp modelId="{7A225B34-6401-4DB2-B653-57520FFACC0B}">
      <dsp:nvSpPr>
        <dsp:cNvPr id="0" name=""/>
        <dsp:cNvSpPr/>
      </dsp:nvSpPr>
      <dsp:spPr>
        <a:xfrm>
          <a:off x="1525071" y="583234"/>
          <a:ext cx="116400" cy="1003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28FD1-E21E-423B-A895-75D14D033CE7}">
      <dsp:nvSpPr>
        <dsp:cNvPr id="0" name=""/>
        <dsp:cNvSpPr/>
      </dsp:nvSpPr>
      <dsp:spPr>
        <a:xfrm>
          <a:off x="1691986" y="93798"/>
          <a:ext cx="997094" cy="8558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006A9-C748-4AFA-9FC9-C9BAAAFDEADD}">
      <dsp:nvSpPr>
        <dsp:cNvPr id="0" name=""/>
        <dsp:cNvSpPr/>
      </dsp:nvSpPr>
      <dsp:spPr>
        <a:xfrm>
          <a:off x="1714827" y="473139"/>
          <a:ext cx="116400" cy="1003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60F52-19CC-4C61-92AE-57918B6F1CED}">
      <dsp:nvSpPr>
        <dsp:cNvPr id="0" name=""/>
        <dsp:cNvSpPr/>
      </dsp:nvSpPr>
      <dsp:spPr>
        <a:xfrm>
          <a:off x="2541932" y="564244"/>
          <a:ext cx="997094" cy="85589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noProof="0" dirty="0"/>
            <a:t>Kapasitet</a:t>
          </a:r>
        </a:p>
      </dsp:txBody>
      <dsp:txXfrm>
        <a:off x="2696347" y="696792"/>
        <a:ext cx="688264" cy="590794"/>
      </dsp:txXfrm>
    </dsp:sp>
    <dsp:sp modelId="{F3378956-12B4-4355-B417-BD7311209557}">
      <dsp:nvSpPr>
        <dsp:cNvPr id="0" name=""/>
        <dsp:cNvSpPr/>
      </dsp:nvSpPr>
      <dsp:spPr>
        <a:xfrm>
          <a:off x="3399346" y="942003"/>
          <a:ext cx="116400" cy="1003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AA118-F96B-4E6F-A45A-875FE3EE389A}">
      <dsp:nvSpPr>
        <dsp:cNvPr id="0" name=""/>
        <dsp:cNvSpPr/>
      </dsp:nvSpPr>
      <dsp:spPr>
        <a:xfrm>
          <a:off x="3395393" y="1034691"/>
          <a:ext cx="997094" cy="8558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01FDA-DD86-4436-9E2D-AA5392FD39FB}">
      <dsp:nvSpPr>
        <dsp:cNvPr id="0" name=""/>
        <dsp:cNvSpPr/>
      </dsp:nvSpPr>
      <dsp:spPr>
        <a:xfrm>
          <a:off x="3596569" y="1049837"/>
          <a:ext cx="116400" cy="1003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75D2E-236E-4F36-807A-42C9543E4942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E2F72-F519-4CB8-92BB-F2BF5A4AB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30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C9AA6-5B3D-47AC-91DF-EE0B67263A1D}" type="datetimeFigureOut">
              <a:rPr lang="nb-NO" smtClean="0"/>
              <a:pPr/>
              <a:t>13.12.2022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0BFDD-15B8-416D-A94D-0E32677134E6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63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95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en-US" sz="1200" b="0" i="0" dirty="0"/>
          </a:p>
        </p:txBody>
      </p:sp>
    </p:spTree>
    <p:extLst>
      <p:ext uri="{BB962C8B-B14F-4D97-AF65-F5344CB8AC3E}">
        <p14:creationId xmlns:p14="http://schemas.microsoft.com/office/powerpoint/2010/main" val="3406619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en-US" sz="1200" b="0" i="0" dirty="0"/>
          </a:p>
        </p:txBody>
      </p:sp>
    </p:spTree>
    <p:extLst>
      <p:ext uri="{BB962C8B-B14F-4D97-AF65-F5344CB8AC3E}">
        <p14:creationId xmlns:p14="http://schemas.microsoft.com/office/powerpoint/2010/main" val="643641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en-US" sz="1200" b="0" i="0" dirty="0"/>
          </a:p>
        </p:txBody>
      </p:sp>
    </p:spTree>
    <p:extLst>
      <p:ext uri="{BB962C8B-B14F-4D97-AF65-F5344CB8AC3E}">
        <p14:creationId xmlns:p14="http://schemas.microsoft.com/office/powerpoint/2010/main" val="1847222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en-US" sz="1200" b="0" i="0" dirty="0"/>
          </a:p>
        </p:txBody>
      </p:sp>
    </p:spTree>
    <p:extLst>
      <p:ext uri="{BB962C8B-B14F-4D97-AF65-F5344CB8AC3E}">
        <p14:creationId xmlns:p14="http://schemas.microsoft.com/office/powerpoint/2010/main" val="1146548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911596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en-US" sz="12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2436312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934218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en-US" sz="1200" b="0" i="0" dirty="0"/>
          </a:p>
        </p:txBody>
      </p:sp>
    </p:spTree>
    <p:extLst>
      <p:ext uri="{BB962C8B-B14F-4D97-AF65-F5344CB8AC3E}">
        <p14:creationId xmlns:p14="http://schemas.microsoft.com/office/powerpoint/2010/main" val="1947754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6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821429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3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en-US" sz="1200" b="0" i="0" dirty="0"/>
          </a:p>
        </p:txBody>
      </p:sp>
    </p:spTree>
    <p:extLst>
      <p:ext uri="{BB962C8B-B14F-4D97-AF65-F5344CB8AC3E}">
        <p14:creationId xmlns:p14="http://schemas.microsoft.com/office/powerpoint/2010/main" val="2871916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en-US" sz="1200" b="0" i="0" dirty="0"/>
          </a:p>
        </p:txBody>
      </p:sp>
    </p:spTree>
    <p:extLst>
      <p:ext uri="{BB962C8B-B14F-4D97-AF65-F5344CB8AC3E}">
        <p14:creationId xmlns:p14="http://schemas.microsoft.com/office/powerpoint/2010/main" val="337334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en-US" sz="1200" b="0" i="0" dirty="0"/>
          </a:p>
        </p:txBody>
      </p:sp>
    </p:spTree>
    <p:extLst>
      <p:ext uri="{BB962C8B-B14F-4D97-AF65-F5344CB8AC3E}">
        <p14:creationId xmlns:p14="http://schemas.microsoft.com/office/powerpoint/2010/main" val="139198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en-US" sz="1200" b="0" i="0" dirty="0"/>
          </a:p>
        </p:txBody>
      </p:sp>
    </p:spTree>
    <p:extLst>
      <p:ext uri="{BB962C8B-B14F-4D97-AF65-F5344CB8AC3E}">
        <p14:creationId xmlns:p14="http://schemas.microsoft.com/office/powerpoint/2010/main" val="1374533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919881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95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en-US" sz="1200" b="0" i="0" dirty="0"/>
          </a:p>
        </p:txBody>
      </p:sp>
    </p:spTree>
    <p:extLst>
      <p:ext uri="{BB962C8B-B14F-4D97-AF65-F5344CB8AC3E}">
        <p14:creationId xmlns:p14="http://schemas.microsoft.com/office/powerpoint/2010/main" val="49253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3165886-38B1-4935-A119-2EF7BD0268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55299"/>
            <a:ext cx="6217616" cy="443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4790-E8AD-4116-9614-8D648BE6CA5D}" type="datetime1">
              <a:rPr lang="nb-NO" smtClean="0"/>
              <a:t>13.12.2022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ittel 1"/>
          <p:cNvSpPr>
            <a:spLocks noGrp="1"/>
          </p:cNvSpPr>
          <p:nvPr>
            <p:ph type="ctrTitle" hasCustomPrompt="1"/>
          </p:nvPr>
        </p:nvSpPr>
        <p:spPr>
          <a:xfrm>
            <a:off x="1475656" y="3178129"/>
            <a:ext cx="6336704" cy="682919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algn="l">
              <a:defRPr sz="2800" b="1" baseline="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nb-NO" dirty="0"/>
              <a:t>Data for geografisk næringslivsforskning</a:t>
            </a:r>
          </a:p>
        </p:txBody>
      </p:sp>
      <p:sp>
        <p:nvSpPr>
          <p:cNvPr id="2" name="Rektangel 1"/>
          <p:cNvSpPr/>
          <p:nvPr userDrawn="1"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713470"/>
            <a:ext cx="9144000" cy="1144530"/>
          </a:xfrm>
          <a:prstGeom prst="rect">
            <a:avLst/>
          </a:prstGeom>
        </p:spPr>
      </p:pic>
      <p:pic>
        <p:nvPicPr>
          <p:cNvPr id="12" name="Bilde 11" descr="Toi_logo_byline_eng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51520" y="44624"/>
            <a:ext cx="3977742" cy="504056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4"/>
          <a:stretch>
            <a:fillRect/>
          </a:stretch>
        </p:blipFill>
        <p:spPr>
          <a:xfrm>
            <a:off x="7884368" y="0"/>
            <a:ext cx="1259632" cy="5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4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nb-NO" noProof="0" dirty="0"/>
              <a:t>Mulighetsområder og kompetanse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4929411"/>
          </a:xfrm>
        </p:spPr>
        <p:txBody>
          <a:bodyPr numCol="2"/>
          <a:lstStyle>
            <a:lvl1pPr>
              <a:defRPr sz="1600" b="1" i="1" baseline="0"/>
            </a:lvl1pPr>
            <a:lvl2pPr>
              <a:defRPr sz="1400" b="0" i="1" baseline="0"/>
            </a:lvl2pPr>
            <a:lvl3pPr>
              <a:defRPr sz="1400" b="1" i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nb-NO" noProof="0" dirty="0"/>
              <a:t>IKT-bruk:</a:t>
            </a:r>
          </a:p>
          <a:p>
            <a:pPr lvl="1"/>
            <a:r>
              <a:rPr lang="nb-NO" noProof="0" dirty="0"/>
              <a:t>Mulighetsområder: 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1"/>
            <a:r>
              <a:rPr lang="nb-NO" noProof="0" dirty="0"/>
              <a:t>Referanser: Underlagsrapport til Digital Agenda, smarte transportløsninger, </a:t>
            </a:r>
          </a:p>
          <a:p>
            <a:pPr lvl="0"/>
            <a:r>
              <a:rPr lang="nb-NO" noProof="0" dirty="0"/>
              <a:t>IKT-næringen:</a:t>
            </a:r>
          </a:p>
          <a:p>
            <a:pPr lvl="1"/>
            <a:endParaRPr lang="nb-NO" b="0" noProof="0" dirty="0"/>
          </a:p>
          <a:p>
            <a:pPr lvl="1"/>
            <a:r>
              <a:rPr lang="nb-NO" b="0" noProof="0" dirty="0"/>
              <a:t>Referanser:</a:t>
            </a:r>
          </a:p>
          <a:p>
            <a:pPr lvl="0"/>
            <a:r>
              <a:rPr lang="nb-NO" noProof="0" dirty="0"/>
              <a:t>IKT-infrastruktur:</a:t>
            </a:r>
          </a:p>
          <a:p>
            <a:pPr lvl="1"/>
            <a:r>
              <a:rPr lang="nb-NO" noProof="0" dirty="0"/>
              <a:t>Telefrekvenser</a:t>
            </a:r>
          </a:p>
          <a:p>
            <a:pPr lvl="1"/>
            <a:r>
              <a:rPr lang="nb-NO" noProof="0" dirty="0"/>
              <a:t>Bredbånd</a:t>
            </a:r>
          </a:p>
          <a:p>
            <a:pPr lvl="1"/>
            <a:r>
              <a:rPr lang="nb-NO" noProof="0" dirty="0"/>
              <a:t>Teledata</a:t>
            </a:r>
          </a:p>
          <a:p>
            <a:pPr lvl="0"/>
            <a:r>
              <a:rPr lang="nb-NO" noProof="0" dirty="0"/>
              <a:t>Smarte transportløsninger:</a:t>
            </a:r>
          </a:p>
          <a:p>
            <a:pPr lvl="0"/>
            <a:r>
              <a:rPr lang="nb-NO" noProof="0" dirty="0"/>
              <a:t>IKT-politikk og forvaltning:</a:t>
            </a:r>
          </a:p>
          <a:p>
            <a:pPr lvl="0"/>
            <a:r>
              <a:rPr lang="nb-NO" noProof="0" dirty="0"/>
              <a:t>IKT-infrastruktur:</a:t>
            </a:r>
          </a:p>
          <a:p>
            <a:pPr lvl="1"/>
            <a:r>
              <a:rPr lang="nb-NO" noProof="0" dirty="0"/>
              <a:t>Telefrekvenser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B42C-E1AC-46A4-8FB8-7A43C877D8C9}" type="datetime1">
              <a:rPr lang="nb-NO" smtClean="0"/>
              <a:t>13.12.2022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364088" y="6545237"/>
            <a:ext cx="421704" cy="268139"/>
          </a:xfrm>
          <a:solidFill>
            <a:schemeClr val="bg1"/>
          </a:solidFill>
        </p:spPr>
        <p:txBody>
          <a:bodyPr/>
          <a:lstStyle/>
          <a:p>
            <a:r>
              <a:rPr lang="nb-NO" dirty="0"/>
              <a:t>Page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7496" y="6417966"/>
            <a:ext cx="2936504" cy="3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8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545237"/>
            <a:ext cx="802432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D559C-06D5-4F2A-B85E-7AF80EEEF481}" type="datetime1">
              <a:rPr lang="nb-NO" smtClean="0"/>
              <a:t>13.12.2022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331640" y="6545237"/>
            <a:ext cx="4032448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Page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785792" y="6545237"/>
            <a:ext cx="442392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3D63-8603-43E3-9285-1800AE477FF4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475711"/>
            <a:ext cx="2673042" cy="288032"/>
          </a:xfrm>
          <a:prstGeom prst="rect">
            <a:avLst/>
          </a:prstGeom>
        </p:spPr>
      </p:pic>
      <p:sp>
        <p:nvSpPr>
          <p:cNvPr id="9" name="Plassholder for lysbildenummer 5"/>
          <p:cNvSpPr txBox="1">
            <a:spLocks/>
          </p:cNvSpPr>
          <p:nvPr userDrawn="1"/>
        </p:nvSpPr>
        <p:spPr>
          <a:xfrm>
            <a:off x="5292080" y="6545237"/>
            <a:ext cx="442392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Side</a:t>
            </a:r>
          </a:p>
        </p:txBody>
      </p:sp>
    </p:spTree>
    <p:extLst>
      <p:ext uri="{BB962C8B-B14F-4D97-AF65-F5344CB8AC3E}">
        <p14:creationId xmlns:p14="http://schemas.microsoft.com/office/powerpoint/2010/main" val="128387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1800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Wingdings" pitchFamily="2" charset="2"/>
        <a:buChar char="§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180000" algn="l" defTabSz="914400" rtl="0" eaLnBrk="1" latinLnBrk="0" hangingPunct="1">
        <a:spcBef>
          <a:spcPct val="20000"/>
        </a:spcBef>
        <a:buClr>
          <a:schemeClr val="bg2">
            <a:lumMod val="90000"/>
          </a:schemeClr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0" indent="-180000" algn="l" defTabSz="914400" rtl="0" eaLnBrk="1" latinLnBrk="0" hangingPunct="1">
        <a:spcBef>
          <a:spcPct val="20000"/>
        </a:spcBef>
        <a:buClr>
          <a:schemeClr val="bg2">
            <a:lumMod val="90000"/>
          </a:schemeClr>
        </a:buClr>
        <a:buFont typeface="Wingdings" pitchFamily="2" charset="2"/>
        <a:buChar char="§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980000" indent="-180000" algn="l" defTabSz="914400" rtl="0" eaLnBrk="1" latinLnBrk="0" hangingPunct="1">
        <a:spcBef>
          <a:spcPct val="200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5" Type="http://schemas.openxmlformats.org/officeDocument/2006/relationships/image" Target="../media/image26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Relationship Id="rId1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chart" Target="../charts/chart5.xml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chart" Target="../charts/chart6.xml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bh@toi.n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witter.com/RasmusBHolme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chart" Target="../charts/chart1.xml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763688" y="2204864"/>
            <a:ext cx="3384376" cy="1872208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nb-NO" sz="2200" dirty="0"/>
              <a:t>Ringvirkningsanalyser – på godt og vondt</a:t>
            </a:r>
            <a:br>
              <a:rPr lang="nb-NO" sz="2200" dirty="0"/>
            </a:br>
            <a:br>
              <a:rPr lang="nb-NO" sz="1400" dirty="0"/>
            </a:br>
            <a:r>
              <a:rPr lang="nb-NO" sz="1400" b="0" dirty="0"/>
              <a:t>Rasmus Bøgh Holmen</a:t>
            </a:r>
            <a:br>
              <a:rPr lang="nb-NO" sz="1400" b="0" dirty="0"/>
            </a:br>
            <a:r>
              <a:rPr lang="nb-NO" sz="1400" b="0" dirty="0"/>
              <a:t>Seniorforsker</a:t>
            </a:r>
            <a:br>
              <a:rPr lang="nb-NO" sz="1400" b="0" dirty="0"/>
            </a:br>
            <a:r>
              <a:rPr lang="nb-NO" sz="1400" b="0" dirty="0"/>
              <a:t>PhD i samfunnsøkonomi</a:t>
            </a:r>
            <a:br>
              <a:rPr lang="nb-NO" sz="1400" b="0" dirty="0"/>
            </a:br>
            <a:r>
              <a:rPr lang="nb-NO" sz="1400" b="0" dirty="0"/>
              <a:t>Transportøkonomisk institutt</a:t>
            </a:r>
            <a:endParaRPr lang="nb-NO" sz="1400" b="1" dirty="0"/>
          </a:p>
        </p:txBody>
      </p:sp>
    </p:spTree>
    <p:extLst>
      <p:ext uri="{BB962C8B-B14F-4D97-AF65-F5344CB8AC3E}">
        <p14:creationId xmlns:p14="http://schemas.microsoft.com/office/powerpoint/2010/main" val="364052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0" dirty="0"/>
              <a:t>Det empiriske grunnlaget for nettoringvirkningsanalyser i Norge:</a:t>
            </a:r>
            <a:br>
              <a:rPr lang="nb-NO" sz="2000" b="0" dirty="0"/>
            </a:br>
            <a:r>
              <a:rPr lang="nb-NO" sz="2000" dirty="0"/>
              <a:t>Nettoringvirkninger gir nytt håp om lønnsomhet</a:t>
            </a:r>
            <a:endParaRPr lang="en-US" sz="2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800" y="1196752"/>
            <a:ext cx="5040000" cy="4929411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i="0" dirty="0"/>
              <a:t>Jakten på den forsvunne lønnsomhet: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b="0" i="0" dirty="0"/>
              <a:t>Effekter utenfor kost-nytteanalysene gir håp om lønnsomhet (</a:t>
            </a:r>
            <a:r>
              <a:rPr lang="nb-NO" b="0" dirty="0"/>
              <a:t>mernytte</a:t>
            </a:r>
            <a:r>
              <a:rPr lang="nb-NO" b="0" i="0" dirty="0"/>
              <a:t>), da særlig virkninger i sekundære markeder (</a:t>
            </a:r>
            <a:r>
              <a:rPr lang="en-SE" b="0" i="0" dirty="0"/>
              <a:t>≈</a:t>
            </a:r>
            <a:r>
              <a:rPr lang="nb-NO" b="0" i="0" dirty="0"/>
              <a:t> </a:t>
            </a:r>
            <a:r>
              <a:rPr lang="nb-NO" b="0" dirty="0"/>
              <a:t>nettoringvirkninger</a:t>
            </a:r>
            <a:r>
              <a:rPr lang="nb-NO" b="0" i="0" dirty="0"/>
              <a:t>).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Akademisk aksept for at sammenhengen mellom produktivitet og markedstilgang ikke nødvendigvis bare skyldes lokaliseringsvalg</a:t>
            </a:r>
            <a:endParaRPr lang="nb-NO" sz="800" b="0" i="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i="0" dirty="0"/>
              <a:t>Teoretisk fundament</a:t>
            </a:r>
            <a:r>
              <a:rPr lang="nb-NO" b="0" i="0" dirty="0"/>
              <a:t> for at markedsintegrasjon gjennom infrastruktur kan gi økonomiske impulser: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Page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38" y="3786893"/>
            <a:ext cx="1901685" cy="1069698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6874505" y="5088558"/>
            <a:ext cx="21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Logistisk effektivitet: </a:t>
            </a:r>
            <a:r>
              <a:rPr lang="nb-NO" sz="1400" i="1" dirty="0"/>
              <a:t>(mernytte, men ikke nettoringvirkning)</a:t>
            </a:r>
            <a:r>
              <a:rPr lang="nb-NO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Logistisk organisering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Logistisk innovasjon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2363171" y="5078214"/>
            <a:ext cx="2160000" cy="123110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nb-NO" sz="1400" b="1" dirty="0"/>
              <a:t>Agglomerasjon: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Læring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Samsvar i ressursbruken (</a:t>
            </a:r>
            <a:r>
              <a:rPr lang="nb-NO" sz="1200" i="1" dirty="0"/>
              <a:t>delvis med i NKA</a:t>
            </a:r>
            <a:r>
              <a:rPr lang="nb-NO" sz="1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Deling av fellesressurser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Med flere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107504" y="5088558"/>
            <a:ext cx="2160000" cy="11079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nb-NO" sz="1400" b="1" dirty="0"/>
              <a:t>Reduksjon i direkte transport-kostnader </a:t>
            </a:r>
            <a:r>
              <a:rPr lang="nb-NO" sz="1400" i="1" dirty="0"/>
              <a:t>(med i NKA)</a:t>
            </a:r>
            <a:r>
              <a:rPr lang="nb-NO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Kjørekostnader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Reisetidsbesparelser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4618838" y="5088558"/>
            <a:ext cx="2160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Konkurranse: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De sterkeste overlever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Bedrifter skjerper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Mindre misbruk av markedsmakt</a:t>
            </a:r>
          </a:p>
        </p:txBody>
      </p:sp>
      <p:pic>
        <p:nvPicPr>
          <p:cNvPr id="4108" name="Picture 12" descr="https://upload.wikimedia.org/wikipedia/commons/2/2b/Figure_illustrating_the_vehicle_routing_proble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376" y="3786893"/>
            <a:ext cx="1613552" cy="10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24" y="3786893"/>
            <a:ext cx="1494506" cy="1067504"/>
          </a:xfrm>
          <a:prstGeom prst="rect">
            <a:avLst/>
          </a:prstGeom>
        </p:spPr>
      </p:pic>
      <p:pic>
        <p:nvPicPr>
          <p:cNvPr id="4110" name="Picture 14" descr="Image result for speedometer fuel dashboa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00261"/>
            <a:ext cx="1704650" cy="107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Diagram 20"/>
          <p:cNvGraphicFramePr>
            <a:graphicFrameLocks/>
          </p:cNvGraphicFramePr>
          <p:nvPr/>
        </p:nvGraphicFramePr>
        <p:xfrm>
          <a:off x="180000" y="1195200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4214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Graphic spid="2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0" dirty="0"/>
              <a:t>Det empiriske grunnlaget for nettoringvirkningsanalyser i Norge:</a:t>
            </a:r>
            <a:br>
              <a:rPr lang="nb-NO" sz="2000" b="0" dirty="0"/>
            </a:br>
            <a:r>
              <a:rPr lang="nb-NO" sz="2000" dirty="0"/>
              <a:t>Nettoringvirkninger tas inn i internasjonal evaluering</a:t>
            </a:r>
            <a:endParaRPr lang="nb-NO" sz="2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752"/>
            <a:ext cx="4402833" cy="4929411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i="0" dirty="0"/>
              <a:t>Internasjonal evalueringspraksisen (Holmen, Biesinger og Hindriks 2022):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b="0" i="0" dirty="0"/>
              <a:t>Fokus på nettoringvirkninger i næringslivet de ti til femten siste årene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Norge har ligget bak i feltet (Wangsness, Rødseth og Hansen 2017), men behandler i dag mange av de aktuelle virkningene.</a:t>
            </a:r>
            <a:endParaRPr lang="nb-NO" b="0" i="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i="0" dirty="0"/>
              <a:t>Utfordring med overlapp: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Page</a:t>
            </a:r>
            <a:endParaRPr lang="nb-NO" dirty="0"/>
          </a:p>
        </p:txBody>
      </p:sp>
      <p:graphicFrame>
        <p:nvGraphicFramePr>
          <p:cNvPr id="12" name="Diagram 11"/>
          <p:cNvGraphicFramePr>
            <a:graphicFrameLocks/>
          </p:cNvGraphicFramePr>
          <p:nvPr/>
        </p:nvGraphicFramePr>
        <p:xfrm>
          <a:off x="4794049" y="1026625"/>
          <a:ext cx="432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 12"/>
          <p:cNvGraphicFramePr>
            <a:graphicFrameLocks/>
          </p:cNvGraphicFramePr>
          <p:nvPr/>
        </p:nvGraphicFramePr>
        <p:xfrm>
          <a:off x="4794049" y="3705115"/>
          <a:ext cx="432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kstSylinder 9"/>
          <p:cNvSpPr txBox="1"/>
          <p:nvPr/>
        </p:nvSpPr>
        <p:spPr>
          <a:xfrm>
            <a:off x="658642" y="3857293"/>
            <a:ext cx="1438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Mellom prosjekter</a:t>
            </a:r>
            <a:endParaRPr lang="en-US" i="1" dirty="0"/>
          </a:p>
        </p:txBody>
      </p:sp>
      <p:grpSp>
        <p:nvGrpSpPr>
          <p:cNvPr id="16" name="Gruppe 15"/>
          <p:cNvGrpSpPr/>
          <p:nvPr/>
        </p:nvGrpSpPr>
        <p:grpSpPr>
          <a:xfrm>
            <a:off x="390327" y="4488781"/>
            <a:ext cx="2268288" cy="2107688"/>
            <a:chOff x="1331640" y="3939291"/>
            <a:chExt cx="2268288" cy="2107688"/>
          </a:xfrm>
        </p:grpSpPr>
        <p:sp>
          <p:nvSpPr>
            <p:cNvPr id="18" name="Ellipse 17"/>
            <p:cNvSpPr/>
            <p:nvPr/>
          </p:nvSpPr>
          <p:spPr>
            <a:xfrm>
              <a:off x="1331640" y="3939291"/>
              <a:ext cx="1296000" cy="1296000"/>
            </a:xfrm>
            <a:prstGeom prst="ellipse">
              <a:avLst/>
            </a:prstGeom>
            <a:solidFill>
              <a:srgbClr val="0066CC">
                <a:alpha val="49804"/>
              </a:srgbClr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800" b="1" dirty="0">
                  <a:solidFill>
                    <a:srgbClr val="000000"/>
                  </a:solidFill>
                </a:rPr>
                <a:t>Nytte-kostnads-analyse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2303928" y="3939291"/>
              <a:ext cx="1296000" cy="1296000"/>
            </a:xfrm>
            <a:prstGeom prst="ellipse">
              <a:avLst/>
            </a:prstGeom>
            <a:solidFill>
              <a:srgbClr val="009999">
                <a:alpha val="50000"/>
              </a:srgbClr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800" b="1" dirty="0">
                  <a:solidFill>
                    <a:srgbClr val="000000"/>
                  </a:solidFill>
                </a:rPr>
                <a:t>Produktivitets-analyse</a:t>
              </a:r>
            </a:p>
          </p:txBody>
        </p:sp>
        <p:sp>
          <p:nvSpPr>
            <p:cNvPr id="20" name="Ellipse 19"/>
            <p:cNvSpPr/>
            <p:nvPr/>
          </p:nvSpPr>
          <p:spPr>
            <a:xfrm>
              <a:off x="1781928" y="4750979"/>
              <a:ext cx="1296000" cy="1296000"/>
            </a:xfrm>
            <a:prstGeom prst="ellipse">
              <a:avLst/>
            </a:prstGeom>
            <a:solidFill>
              <a:srgbClr val="CC0099">
                <a:alpha val="49804"/>
              </a:srgbClr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800" b="1" dirty="0">
                  <a:solidFill>
                    <a:srgbClr val="000000"/>
                  </a:solidFill>
                </a:rPr>
                <a:t>Annen mernytte-analyse</a:t>
              </a:r>
            </a:p>
          </p:txBody>
        </p:sp>
      </p:grpSp>
      <p:sp>
        <p:nvSpPr>
          <p:cNvPr id="21" name="TekstSylinder 20"/>
          <p:cNvSpPr txBox="1"/>
          <p:nvPr/>
        </p:nvSpPr>
        <p:spPr>
          <a:xfrm>
            <a:off x="2595657" y="5458331"/>
            <a:ext cx="178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Mellom evalueringsmetoder</a:t>
            </a:r>
            <a:endParaRPr lang="en-US" i="1" dirty="0"/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2FF76B00-A929-41CA-9151-098013C68B30}"/>
              </a:ext>
            </a:extLst>
          </p:cNvPr>
          <p:cNvGrpSpPr/>
          <p:nvPr/>
        </p:nvGrpSpPr>
        <p:grpSpPr>
          <a:xfrm>
            <a:off x="2251793" y="3298091"/>
            <a:ext cx="2268288" cy="1296000"/>
            <a:chOff x="1331640" y="3939291"/>
            <a:chExt cx="2268288" cy="129600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5F7F7489-D2BC-4014-8B32-22ACA8D810CE}"/>
                </a:ext>
              </a:extLst>
            </p:cNvPr>
            <p:cNvSpPr/>
            <p:nvPr/>
          </p:nvSpPr>
          <p:spPr>
            <a:xfrm>
              <a:off x="1331640" y="3939291"/>
              <a:ext cx="1296000" cy="1296000"/>
            </a:xfrm>
            <a:prstGeom prst="ellipse">
              <a:avLst/>
            </a:prstGeom>
            <a:solidFill>
              <a:srgbClr val="33CC33">
                <a:alpha val="49804"/>
              </a:srgbClr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0000"/>
                  </a:solidFill>
                </a:rPr>
                <a:t>Prosjekt A</a:t>
              </a:r>
            </a:p>
            <a:p>
              <a:pPr algn="ctr"/>
              <a:r>
                <a:rPr lang="en-US" sz="800" b="1" dirty="0">
                  <a:solidFill>
                    <a:srgbClr val="000000"/>
                  </a:solidFill>
                </a:rPr>
                <a:t>i region 1</a:t>
              </a: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7BC0052-20DC-4577-822D-86E20AA8061B}"/>
                </a:ext>
              </a:extLst>
            </p:cNvPr>
            <p:cNvSpPr/>
            <p:nvPr/>
          </p:nvSpPr>
          <p:spPr>
            <a:xfrm>
              <a:off x="2303928" y="3939291"/>
              <a:ext cx="1296000" cy="1296000"/>
            </a:xfrm>
            <a:prstGeom prst="ellipse">
              <a:avLst/>
            </a:prstGeom>
            <a:solidFill>
              <a:srgbClr val="6600CC">
                <a:alpha val="49804"/>
              </a:srgbClr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0000"/>
                  </a:solidFill>
                </a:rPr>
                <a:t>Prosjekt B</a:t>
              </a:r>
            </a:p>
            <a:p>
              <a:pPr algn="ctr"/>
              <a:r>
                <a:rPr lang="en-US" sz="800" b="1" dirty="0">
                  <a:solidFill>
                    <a:srgbClr val="000000"/>
                  </a:solidFill>
                </a:rPr>
                <a:t>i region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  <p:bldP spid="1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0" dirty="0"/>
              <a:t>Det empiriske grunnlaget for nettoringvirkningsanalyser i Norge:</a:t>
            </a:r>
            <a:br>
              <a:rPr lang="nb-NO" sz="2000" dirty="0"/>
            </a:br>
            <a:r>
              <a:rPr lang="nb-NO" sz="2000" dirty="0"/>
              <a:t>Store ressurser brukes på norske ringvirkningsanalyser</a:t>
            </a:r>
            <a:endParaRPr lang="nb-NO" sz="2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560528" cy="2413477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i="0" dirty="0"/>
              <a:t>Markedet for fem til år siden: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En del lovende empiriske resultater, spennende utenlandske studier og utvikling i internasjonal evalueringsmetodikk</a:t>
            </a:r>
            <a:endParaRPr lang="nb-NO" b="0" i="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b-NO" b="0" i="0" dirty="0"/>
              <a:t>Pilotstudier med enorme effekter av mer eksperimentell karakter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Page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569" y="2628905"/>
            <a:ext cx="1525242" cy="637741"/>
          </a:xfrm>
          <a:prstGeom prst="rect">
            <a:avLst/>
          </a:prstGeom>
        </p:spPr>
      </p:pic>
      <p:pic>
        <p:nvPicPr>
          <p:cNvPr id="1030" name="Picture 6" descr="https://upload.wikimedia.org/wikipedia/commons/thumb/b/b2/Skyscrapers_of_Shinjuku_2009_January.jpg/1280px-Skyscrapers_of_Shinjuku_2009_Janua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12" y="4312825"/>
            <a:ext cx="1756107" cy="9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655" y="3220296"/>
            <a:ext cx="1022341" cy="706281"/>
          </a:xfrm>
          <a:prstGeom prst="rect">
            <a:avLst/>
          </a:prstGeom>
        </p:spPr>
      </p:pic>
      <p:pic>
        <p:nvPicPr>
          <p:cNvPr id="1032" name="Picture 8" descr="https://www.vegvesen.no/vegprosjekter/halogalandsvegen/_image/889475.jpg?_encoded=2f35663566356678302f35382f&amp;_ts=14d66d05d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9" y="4293096"/>
            <a:ext cx="1296143" cy="97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Sylinder 13"/>
          <p:cNvSpPr txBox="1"/>
          <p:nvPr/>
        </p:nvSpPr>
        <p:spPr>
          <a:xfrm>
            <a:off x="1701560" y="4293096"/>
            <a:ext cx="800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effekt</a:t>
            </a:r>
          </a:p>
          <a:p>
            <a:pPr algn="ctr"/>
            <a:r>
              <a:rPr lang="nb-NO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br>
              <a:rPr lang="nb-NO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12" name="Gruppe 11"/>
          <p:cNvGrpSpPr/>
          <p:nvPr/>
        </p:nvGrpSpPr>
        <p:grpSpPr>
          <a:xfrm>
            <a:off x="7312135" y="1016072"/>
            <a:ext cx="1728192" cy="1551366"/>
            <a:chOff x="5171359" y="1121050"/>
            <a:chExt cx="1728192" cy="1551366"/>
          </a:xfrm>
        </p:grpSpPr>
        <p:pic>
          <p:nvPicPr>
            <p:cNvPr id="1026" name="Picture 2" descr="Ferjefri E3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896" y="1121050"/>
              <a:ext cx="943080" cy="1551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kstSylinder 10"/>
            <p:cNvSpPr txBox="1"/>
            <p:nvPr/>
          </p:nvSpPr>
          <p:spPr>
            <a:xfrm>
              <a:off x="5171359" y="1299616"/>
              <a:ext cx="1728192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Fergefri E39:</a:t>
              </a:r>
            </a:p>
            <a:p>
              <a:pPr algn="ctr"/>
              <a:r>
                <a:rPr lang="nb-NO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122 til 373 milliarder kroner</a:t>
              </a:r>
            </a:p>
          </p:txBody>
        </p:sp>
        <p:pic>
          <p:nvPicPr>
            <p:cNvPr id="1034" name="Picture 10" descr="Image result for European route 3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917" y="1945947"/>
              <a:ext cx="531655" cy="329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pe 6"/>
          <p:cNvGrpSpPr/>
          <p:nvPr/>
        </p:nvGrpSpPr>
        <p:grpSpPr>
          <a:xfrm>
            <a:off x="5544237" y="1165601"/>
            <a:ext cx="1603245" cy="1260000"/>
            <a:chOff x="7230301" y="1064879"/>
            <a:chExt cx="1603245" cy="1260000"/>
          </a:xfrm>
        </p:grpSpPr>
        <p:pic>
          <p:nvPicPr>
            <p:cNvPr id="9" name="Picture 6" descr="Fil:Ringerike komm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609" y="1064879"/>
              <a:ext cx="10584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kstSylinder 16"/>
            <p:cNvSpPr txBox="1"/>
            <p:nvPr/>
          </p:nvSpPr>
          <p:spPr>
            <a:xfrm>
              <a:off x="7230301" y="1340768"/>
              <a:ext cx="1603245" cy="64633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Ringeriksbanen:</a:t>
              </a:r>
            </a:p>
            <a:p>
              <a:pPr algn="ctr"/>
              <a:r>
                <a:rPr lang="nb-NO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3,9 til 4,8 milliarder kroner</a:t>
              </a:r>
            </a:p>
          </p:txBody>
        </p:sp>
      </p:grpSp>
      <p:pic>
        <p:nvPicPr>
          <p:cNvPr id="21" name="Bild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745" y="3212976"/>
            <a:ext cx="1040103" cy="706281"/>
          </a:xfrm>
          <a:prstGeom prst="rect">
            <a:avLst/>
          </a:prstGeom>
        </p:spPr>
      </p:pic>
      <p:grpSp>
        <p:nvGrpSpPr>
          <p:cNvPr id="10" name="Gruppe 9"/>
          <p:cNvGrpSpPr/>
          <p:nvPr/>
        </p:nvGrpSpPr>
        <p:grpSpPr>
          <a:xfrm>
            <a:off x="5241423" y="2544070"/>
            <a:ext cx="1906059" cy="881750"/>
            <a:chOff x="5241423" y="2544070"/>
            <a:chExt cx="1906059" cy="881750"/>
          </a:xfrm>
        </p:grpSpPr>
        <p:pic>
          <p:nvPicPr>
            <p:cNvPr id="1036" name="Picture 12" descr="Image result for money cartoo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423" y="2734593"/>
              <a:ext cx="465899" cy="599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oil barre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473" y="2660556"/>
              <a:ext cx="672009" cy="67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Image result for top hat cartoon funny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668" y="2544070"/>
              <a:ext cx="881750" cy="88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ktangel 12"/>
          <p:cNvSpPr/>
          <p:nvPr/>
        </p:nvSpPr>
        <p:spPr>
          <a:xfrm>
            <a:off x="4484249" y="3369761"/>
            <a:ext cx="43516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1600" b="1" dirty="0"/>
              <a:t>Markedet frem til nylig: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400" dirty="0"/>
              <a:t>Det offentlige brukte frem til 2021 flere titalls millioner kroner på nettoringvirkningsanalyser.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400" dirty="0"/>
              <a:t>Samtidig brukes det fortsatt ressurser på kunnskapsutvikling.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400" dirty="0"/>
              <a:t>Inntil i år har det offentlige flittig bestilt nettoringvirkningsanalyser basert på formaliserte rammeverk, der usikkerheten typisk er gjemt i fotnoter.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400" dirty="0"/>
              <a:t>Analysene hviler tungt på overførbarheten til forskningsfunn fra urbane strøk og på mer tvilsomme forskningsfunn i Skandinavia.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400" dirty="0"/>
              <a:t>Få nettoringvirkningsanalyser etter 2020 i Norge som følge av kritikk.</a:t>
            </a:r>
          </a:p>
        </p:txBody>
      </p:sp>
      <p:pic>
        <p:nvPicPr>
          <p:cNvPr id="20" name="Picture 6" descr="Cartoon detective looking through magnifying glas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551" y="3220296"/>
            <a:ext cx="1291441" cy="77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4" descr="Image result for united kingdom fla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0" y="5637507"/>
            <a:ext cx="1442140" cy="721070"/>
          </a:xfrm>
          <a:prstGeom prst="rect">
            <a:avLst/>
          </a:prstGeom>
          <a:noFill/>
          <a:ln w="63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Flag of Spain.sv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000" y="5637507"/>
            <a:ext cx="1115732" cy="743821"/>
          </a:xfrm>
          <a:prstGeom prst="rect">
            <a:avLst/>
          </a:prstGeom>
          <a:noFill/>
          <a:ln w="63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29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0" dirty="0"/>
              <a:t>Det empiriske grunnlaget for nettoringvirkningsanalyser i Norge:</a:t>
            </a:r>
            <a:br>
              <a:rPr lang="nb-NO" sz="2000" dirty="0"/>
            </a:br>
            <a:r>
              <a:rPr lang="nb-NO" sz="2000" dirty="0"/>
              <a:t>Empiriske studier i den internasjonale forskningslitteraturen</a:t>
            </a:r>
            <a:endParaRPr lang="nb-NO" sz="20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Page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457199" y="1196752"/>
            <a:ext cx="8291265" cy="5256583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1500" i="0" dirty="0"/>
              <a:t>Empiriske identifikasjonsstrategier:</a:t>
            </a:r>
          </a:p>
          <a:p>
            <a:pPr marL="0" indent="0">
              <a:buNone/>
            </a:pPr>
            <a:endParaRPr lang="nb-NO" sz="1500" i="0" dirty="0"/>
          </a:p>
          <a:p>
            <a:pPr marL="0" indent="0">
              <a:buNone/>
            </a:pPr>
            <a:endParaRPr lang="nb-NO" sz="1500" dirty="0"/>
          </a:p>
          <a:p>
            <a:pPr marL="0" indent="0">
              <a:buNone/>
            </a:pPr>
            <a:endParaRPr lang="nb-NO" sz="1500" i="0" dirty="0"/>
          </a:p>
          <a:p>
            <a:pPr marL="0" indent="0">
              <a:buNone/>
            </a:pPr>
            <a:endParaRPr lang="nb-NO" sz="1500" i="0" dirty="0"/>
          </a:p>
          <a:p>
            <a:pPr marL="0" indent="0">
              <a:buNone/>
            </a:pPr>
            <a:endParaRPr lang="nb-NO" sz="1500" i="0" dirty="0"/>
          </a:p>
          <a:p>
            <a:pPr marL="0" indent="0">
              <a:buNone/>
            </a:pPr>
            <a:endParaRPr lang="nb-NO" sz="1500" i="0" dirty="0"/>
          </a:p>
          <a:p>
            <a:pPr marL="0" indent="0">
              <a:buNone/>
            </a:pPr>
            <a:endParaRPr lang="nb-NO" sz="1300" b="0" i="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300" i="0" dirty="0"/>
              <a:t>Instrumentvariabeltilnærming med historiske og geologiske (og laggede) variabler som instrumenter.</a:t>
            </a:r>
            <a:endParaRPr lang="nb-NO" sz="1300" b="0" i="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300" b="0" i="0" dirty="0"/>
              <a:t>Buffersoner rundt de nye veisnuttene, der reisetidene holdes konstant.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300" b="0" i="0" dirty="0"/>
              <a:t>Justering for andre forhold (faste effekter, matching av egenskaper og kontekstuelle kontroller)</a:t>
            </a:r>
            <a:endParaRPr lang="nb-NO" sz="1300" i="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300" i="0" dirty="0"/>
              <a:t>Utelukking av motsatt kausalitet («</a:t>
            </a:r>
            <a:r>
              <a:rPr lang="nb-NO" sz="1300" dirty="0"/>
              <a:t>tilfeldigvis langs veien</a:t>
            </a:r>
            <a:r>
              <a:rPr lang="nb-NO" sz="1300" i="0" dirty="0"/>
              <a:t>», endogenitetstester og beslutningsstudier)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500" i="0" dirty="0"/>
              <a:t>Forskningsfunn: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300" i="0" dirty="0"/>
              <a:t>Flere empiriske studier finner en sammenheng mellom produktivitet og markedstilgang, men mange av dem utelukker ikke at sammenhengen skyldes lokasjonsseleksjon (Holmen og Hansen 2022).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300" i="0" dirty="0"/>
              <a:t>En del nyere studier finner produktivitetseffekter av veiåpninger i urbane strøk med overbevisende strategier for kausal identifikasjon (for eksempel </a:t>
            </a:r>
            <a:r>
              <a:rPr lang="nb-NO" sz="1300" i="0" dirty="0" err="1"/>
              <a:t>Holl</a:t>
            </a:r>
            <a:r>
              <a:rPr lang="nb-NO" sz="1300" i="0" dirty="0"/>
              <a:t> 2016 og Gibbons mfl. 2019).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300" i="0" dirty="0"/>
              <a:t>Graham and </a:t>
            </a:r>
            <a:r>
              <a:rPr lang="nb-NO" sz="1300" i="0" dirty="0" err="1"/>
              <a:t>Dender</a:t>
            </a:r>
            <a:r>
              <a:rPr lang="nb-NO" sz="1300" i="0" dirty="0"/>
              <a:t> (2011) finner at en </a:t>
            </a:r>
            <a:r>
              <a:rPr lang="nb-NO" sz="1300" i="0" dirty="0" err="1"/>
              <a:t>insignifikant</a:t>
            </a:r>
            <a:r>
              <a:rPr lang="nb-NO" sz="1300" i="0" dirty="0"/>
              <a:t> sammenheng mellom markedstilgang og produktivitet i store deler av deres datasett for Storbritannia.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300" i="0" dirty="0"/>
              <a:t>Laird and Mackie (2014) argumenter for at nettoringvirkninger enn produktivitetsvirkninger kan være viktigere i perifere strøk, som impulser på arbeidsmarkedet og konkurranse.</a:t>
            </a:r>
          </a:p>
        </p:txBody>
      </p:sp>
      <p:grpSp>
        <p:nvGrpSpPr>
          <p:cNvPr id="3" name="Gruppe 2"/>
          <p:cNvGrpSpPr/>
          <p:nvPr/>
        </p:nvGrpSpPr>
        <p:grpSpPr>
          <a:xfrm>
            <a:off x="3600000" y="1844784"/>
            <a:ext cx="5220000" cy="1440000"/>
            <a:chOff x="3600000" y="2070000"/>
            <a:chExt cx="5220000" cy="1440000"/>
          </a:xfrm>
        </p:grpSpPr>
        <p:sp>
          <p:nvSpPr>
            <p:cNvPr id="28" name="Avrundet rektangel 27"/>
            <p:cNvSpPr/>
            <p:nvPr/>
          </p:nvSpPr>
          <p:spPr>
            <a:xfrm>
              <a:off x="3600000" y="2070000"/>
              <a:ext cx="2160000" cy="900000"/>
            </a:xfrm>
            <a:prstGeom prst="roundRect">
              <a:avLst/>
            </a:prstGeom>
            <a:solidFill>
              <a:srgbClr val="333399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200" b="1" dirty="0"/>
                <a:t>Forklaringsvariabel (</a:t>
              </a:r>
              <a:r>
                <a:rPr lang="nb-NO" sz="1200" b="1" i="1" dirty="0"/>
                <a:t>X</a:t>
              </a:r>
              <a:r>
                <a:rPr lang="nb-NO" sz="1200" b="1" dirty="0"/>
                <a:t>)</a:t>
              </a:r>
              <a:endParaRPr lang="nb-NO" sz="1200" dirty="0"/>
            </a:p>
          </p:txBody>
        </p:sp>
        <p:sp>
          <p:nvSpPr>
            <p:cNvPr id="30" name="Avrundet rektangel 29"/>
            <p:cNvSpPr/>
            <p:nvPr/>
          </p:nvSpPr>
          <p:spPr>
            <a:xfrm>
              <a:off x="7560000" y="2070000"/>
              <a:ext cx="1260000" cy="1440000"/>
            </a:xfrm>
            <a:prstGeom prst="roundRect">
              <a:avLst/>
            </a:prstGeom>
            <a:solidFill>
              <a:srgbClr val="333399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200" b="1" dirty="0"/>
                <a:t>Utfalls-variabel (</a:t>
              </a:r>
              <a:r>
                <a:rPr lang="nb-NO" sz="1200" b="1" i="1" dirty="0"/>
                <a:t>Y</a:t>
              </a:r>
              <a:r>
                <a:rPr lang="nb-NO" sz="1200" b="1" dirty="0"/>
                <a:t>)</a:t>
              </a:r>
              <a:endParaRPr lang="nb-NO" sz="1200" dirty="0"/>
            </a:p>
          </p:txBody>
        </p:sp>
      </p:grpSp>
      <p:grpSp>
        <p:nvGrpSpPr>
          <p:cNvPr id="6" name="Gruppe 5"/>
          <p:cNvGrpSpPr/>
          <p:nvPr/>
        </p:nvGrpSpPr>
        <p:grpSpPr>
          <a:xfrm>
            <a:off x="5741999" y="2204784"/>
            <a:ext cx="1800000" cy="774124"/>
            <a:chOff x="5741999" y="2430000"/>
            <a:chExt cx="1800000" cy="774124"/>
          </a:xfrm>
        </p:grpSpPr>
        <p:sp>
          <p:nvSpPr>
            <p:cNvPr id="36" name="Pil mot venstre og høyre 35"/>
            <p:cNvSpPr/>
            <p:nvPr/>
          </p:nvSpPr>
          <p:spPr>
            <a:xfrm>
              <a:off x="5940000" y="2430000"/>
              <a:ext cx="1440000" cy="360000"/>
            </a:xfrm>
            <a:prstGeom prst="leftRightArrow">
              <a:avLst/>
            </a:prstGeom>
            <a:solidFill>
              <a:srgbClr val="CC0099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7" name="Rektangel 36"/>
            <p:cNvSpPr/>
            <p:nvPr/>
          </p:nvSpPr>
          <p:spPr>
            <a:xfrm>
              <a:off x="5741999" y="2804014"/>
              <a:ext cx="1800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i="1" dirty="0"/>
                <a:t>Tosidig kausalitet:</a:t>
              </a:r>
              <a:br>
                <a:rPr lang="nb-NO" sz="1000" i="1" dirty="0"/>
              </a:br>
              <a:r>
                <a:rPr lang="nb-NO" sz="1000" i="1" dirty="0"/>
                <a:t>X</a:t>
              </a:r>
              <a:r>
                <a:rPr lang="nb-NO" sz="1000" dirty="0"/>
                <a:t> og </a:t>
              </a:r>
              <a:r>
                <a:rPr lang="nb-NO" sz="1000" i="1" dirty="0"/>
                <a:t>Y</a:t>
              </a:r>
              <a:r>
                <a:rPr lang="nb-NO" sz="1000" dirty="0"/>
                <a:t> forklarer hverandre</a:t>
              </a:r>
            </a:p>
          </p:txBody>
        </p:sp>
      </p:grpSp>
      <p:grpSp>
        <p:nvGrpSpPr>
          <p:cNvPr id="7" name="Gruppe 6"/>
          <p:cNvGrpSpPr/>
          <p:nvPr/>
        </p:nvGrpSpPr>
        <p:grpSpPr>
          <a:xfrm>
            <a:off x="360000" y="2564784"/>
            <a:ext cx="7020000" cy="810000"/>
            <a:chOff x="360000" y="2790000"/>
            <a:chExt cx="7020000" cy="810000"/>
          </a:xfrm>
        </p:grpSpPr>
        <p:sp>
          <p:nvSpPr>
            <p:cNvPr id="23" name="Pil høyre 22"/>
            <p:cNvSpPr/>
            <p:nvPr/>
          </p:nvSpPr>
          <p:spPr>
            <a:xfrm rot="20700000">
              <a:off x="1980000" y="2790000"/>
              <a:ext cx="1440000" cy="360000"/>
            </a:xfrm>
            <a:prstGeom prst="rightArrow">
              <a:avLst/>
            </a:prstGeom>
            <a:solidFill>
              <a:srgbClr val="CC0099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" name="Pil høyre 23"/>
            <p:cNvSpPr/>
            <p:nvPr/>
          </p:nvSpPr>
          <p:spPr>
            <a:xfrm>
              <a:off x="2160000" y="3240000"/>
              <a:ext cx="5220000" cy="360000"/>
            </a:xfrm>
            <a:prstGeom prst="rightArrow">
              <a:avLst/>
            </a:prstGeom>
            <a:solidFill>
              <a:srgbClr val="CC0099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7" name="Avrundet rektangel 26"/>
            <p:cNvSpPr/>
            <p:nvPr/>
          </p:nvSpPr>
          <p:spPr>
            <a:xfrm>
              <a:off x="360000" y="2970000"/>
              <a:ext cx="2160000" cy="540000"/>
            </a:xfrm>
            <a:prstGeom prst="roundRect">
              <a:avLst/>
            </a:prstGeom>
            <a:solidFill>
              <a:srgbClr val="9999CC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200" b="1" dirty="0">
                  <a:solidFill>
                    <a:srgbClr val="000000"/>
                  </a:solidFill>
                </a:rPr>
                <a:t>Bakenforliggende variabel (</a:t>
              </a:r>
              <a:r>
                <a:rPr lang="nb-NO" sz="1200" b="1" i="1" dirty="0">
                  <a:solidFill>
                    <a:srgbClr val="000000"/>
                  </a:solidFill>
                </a:rPr>
                <a:t>U</a:t>
              </a:r>
              <a:r>
                <a:rPr lang="nb-NO" sz="1200" b="1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8" name="TekstSylinder 37"/>
            <p:cNvSpPr txBox="1"/>
            <p:nvPr/>
          </p:nvSpPr>
          <p:spPr>
            <a:xfrm>
              <a:off x="2520000" y="3060000"/>
              <a:ext cx="3348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 b="1" i="1" dirty="0"/>
                <a:t>Bakenforliggende forklaring: </a:t>
              </a:r>
              <a:r>
                <a:rPr lang="nb-NO" sz="1000" i="1" dirty="0"/>
                <a:t>U</a:t>
              </a:r>
              <a:r>
                <a:rPr lang="nb-NO" sz="1000" dirty="0"/>
                <a:t> forklarer både </a:t>
              </a:r>
              <a:r>
                <a:rPr lang="nb-NO" sz="1000" i="1" dirty="0"/>
                <a:t>X</a:t>
              </a:r>
              <a:r>
                <a:rPr lang="nb-NO" sz="1000" dirty="0"/>
                <a:t> og </a:t>
              </a:r>
              <a:r>
                <a:rPr lang="nb-NO" sz="1000" i="1" dirty="0"/>
                <a:t>Y</a:t>
              </a:r>
            </a:p>
          </p:txBody>
        </p:sp>
      </p:grpSp>
      <p:grpSp>
        <p:nvGrpSpPr>
          <p:cNvPr id="9" name="Gruppe 8"/>
          <p:cNvGrpSpPr/>
          <p:nvPr/>
        </p:nvGrpSpPr>
        <p:grpSpPr>
          <a:xfrm>
            <a:off x="360000" y="1484784"/>
            <a:ext cx="7020000" cy="900000"/>
            <a:chOff x="360000" y="1710000"/>
            <a:chExt cx="7020000" cy="900000"/>
          </a:xfrm>
        </p:grpSpPr>
        <p:grpSp>
          <p:nvGrpSpPr>
            <p:cNvPr id="8" name="Gruppe 7"/>
            <p:cNvGrpSpPr/>
            <p:nvPr/>
          </p:nvGrpSpPr>
          <p:grpSpPr>
            <a:xfrm>
              <a:off x="360000" y="1979892"/>
              <a:ext cx="7020000" cy="630108"/>
              <a:chOff x="360000" y="1979892"/>
              <a:chExt cx="7020000" cy="630108"/>
            </a:xfrm>
          </p:grpSpPr>
          <p:sp>
            <p:nvSpPr>
              <p:cNvPr id="25" name="Pil høyre 24"/>
              <p:cNvSpPr/>
              <p:nvPr/>
            </p:nvSpPr>
            <p:spPr>
              <a:xfrm>
                <a:off x="2160000" y="1979892"/>
                <a:ext cx="5220000" cy="360000"/>
              </a:xfrm>
              <a:prstGeom prst="rightArrow">
                <a:avLst/>
              </a:prstGeom>
              <a:solidFill>
                <a:srgbClr val="CCCCE5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26" name="Avrundet rektangel 25"/>
              <p:cNvSpPr/>
              <p:nvPr/>
            </p:nvSpPr>
            <p:spPr>
              <a:xfrm>
                <a:off x="360000" y="2070000"/>
                <a:ext cx="2160000" cy="540000"/>
              </a:xfrm>
              <a:prstGeom prst="roundRect">
                <a:avLst/>
              </a:prstGeom>
              <a:solidFill>
                <a:srgbClr val="9999CC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1200" b="1" dirty="0">
                    <a:solidFill>
                      <a:srgbClr val="000000"/>
                    </a:solidFill>
                  </a:rPr>
                  <a:t>Instrumentvariabel (</a:t>
                </a:r>
                <a:r>
                  <a:rPr lang="nb-NO" sz="1200" b="1" i="1" dirty="0">
                    <a:solidFill>
                      <a:srgbClr val="000000"/>
                    </a:solidFill>
                  </a:rPr>
                  <a:t>Z</a:t>
                </a:r>
                <a:r>
                  <a:rPr lang="nb-NO" sz="1200" b="1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p:grpSp>
        <p:sp>
          <p:nvSpPr>
            <p:cNvPr id="39" name="TekstSylinder 38"/>
            <p:cNvSpPr txBox="1"/>
            <p:nvPr/>
          </p:nvSpPr>
          <p:spPr>
            <a:xfrm>
              <a:off x="2520000" y="1710000"/>
              <a:ext cx="432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i="1" dirty="0"/>
                <a:t>Instrument variabel-tilnærming: </a:t>
              </a:r>
              <a:r>
                <a:rPr lang="nb-NO" sz="1000" dirty="0"/>
                <a:t>Instrumenter </a:t>
              </a:r>
              <a:r>
                <a:rPr lang="nb-NO" sz="1000" i="1" dirty="0"/>
                <a:t>X</a:t>
              </a:r>
              <a:r>
                <a:rPr lang="nb-NO" sz="1000" dirty="0"/>
                <a:t> på </a:t>
              </a:r>
              <a:r>
                <a:rPr lang="nb-NO" sz="1000" i="1" dirty="0"/>
                <a:t>Z</a:t>
              </a:r>
              <a:r>
                <a:rPr lang="nb-NO" sz="1000" dirty="0"/>
                <a:t> når </a:t>
              </a:r>
              <a:r>
                <a:rPr lang="nb-NO" sz="1000" i="1" dirty="0"/>
                <a:t>Y</a:t>
              </a:r>
              <a:r>
                <a:rPr lang="nb-NO" sz="1000" dirty="0"/>
                <a:t> forklares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70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0" dirty="0"/>
              <a:t>Det empiriske grunnlaget for nettoringvirkningsanalyser i Norge:</a:t>
            </a:r>
            <a:br>
              <a:rPr lang="nb-NO" sz="2000" dirty="0"/>
            </a:br>
            <a:r>
              <a:rPr lang="nb-NO" sz="2000" dirty="0"/>
              <a:t>Empiriske undersøkelser i Skandinavia</a:t>
            </a:r>
            <a:endParaRPr lang="nb-NO" sz="20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Page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57199" y="1196753"/>
            <a:ext cx="8291265" cy="1800199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1500" i="0" dirty="0"/>
              <a:t>Hovedfunn om produktivitetsimpulser fra veier (jamfør Holmen 2021):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300" i="0" dirty="0"/>
              <a:t>Studier med betydelige positive funn bygger gjennomgående på tvilsomme empiriske design.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300" i="0" dirty="0"/>
              <a:t>Studier med robuste empiriske design finner små effekter, primært knyttet til arbeidsmarkedet.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300" i="0" dirty="0"/>
              <a:t>Empiriske undersøkelser tyder på at norske studier ikke har lidd av motsatt kausalitet, der produktivitetspotensial stimulerer til nye veiprosjekter (Eliasson mfl. 2015 og Holmen 2022b).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300" i="0" dirty="0"/>
              <a:t>Trolig «publiserings-bias» i retning av positive funn</a:t>
            </a:r>
            <a:r>
              <a:rPr lang="nb-NO" i="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500" i="0" dirty="0"/>
              <a:t>Utfordringer med norske ex-post-studier:</a:t>
            </a:r>
          </a:p>
        </p:txBody>
      </p:sp>
      <p:grpSp>
        <p:nvGrpSpPr>
          <p:cNvPr id="22" name="Gruppe 21"/>
          <p:cNvGrpSpPr/>
          <p:nvPr/>
        </p:nvGrpSpPr>
        <p:grpSpPr>
          <a:xfrm>
            <a:off x="3054659" y="3005883"/>
            <a:ext cx="3096344" cy="1673184"/>
            <a:chOff x="3054659" y="3005883"/>
            <a:chExt cx="3096344" cy="1673184"/>
          </a:xfrm>
        </p:grpSpPr>
        <p:pic>
          <p:nvPicPr>
            <p:cNvPr id="40" name="Bild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4125" y="3005883"/>
              <a:ext cx="1578948" cy="1172030"/>
            </a:xfrm>
            <a:prstGeom prst="rect">
              <a:avLst/>
            </a:prstGeom>
          </p:spPr>
        </p:pic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3054659" y="4244654"/>
              <a:ext cx="3096344" cy="434413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Autofit/>
            </a:bodyPr>
            <a:lstStyle>
              <a:lvl1pPr marL="180000" indent="-180000" algn="l" defTabSz="914400" rtl="0" eaLnBrk="1" latinLnBrk="0" hangingPunct="1">
                <a:spcBef>
                  <a:spcPct val="20000"/>
                </a:spcBef>
                <a:buClrTx/>
                <a:buFont typeface="Wingdings" pitchFamily="2" charset="2"/>
                <a:buChar char="§"/>
                <a:defRPr sz="1600" b="1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Wingdings" pitchFamily="2" charset="2"/>
                <a:buChar char="§"/>
                <a:defRPr sz="1400" b="0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90000"/>
                  </a:schemeClr>
                </a:buClr>
                <a:buFont typeface="Wingdings" pitchFamily="2" charset="2"/>
                <a:buChar char="§"/>
                <a:defRPr sz="1400" b="1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2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90000"/>
                  </a:schemeClr>
                </a:buClr>
                <a:buFont typeface="Wingdings" pitchFamily="2" charset="2"/>
                <a:buChar char="§"/>
                <a:defRPr sz="1800" b="1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80000" indent="-180000" algn="l" defTabSz="914400" rtl="0" eaLnBrk="1" latinLnBrk="0" hangingPunct="1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b-NO" sz="1100" b="0" dirty="0"/>
                <a:t>Tversnittstudier håndterer ikke tidsvariasjon eller stedsfaste egenskaper.</a:t>
              </a:r>
            </a:p>
          </p:txBody>
        </p:sp>
      </p:grpSp>
      <p:grpSp>
        <p:nvGrpSpPr>
          <p:cNvPr id="18" name="Gruppe 17"/>
          <p:cNvGrpSpPr/>
          <p:nvPr/>
        </p:nvGrpSpPr>
        <p:grpSpPr>
          <a:xfrm>
            <a:off x="467544" y="2996953"/>
            <a:ext cx="2249448" cy="1686002"/>
            <a:chOff x="467544" y="2996953"/>
            <a:chExt cx="2249448" cy="1686002"/>
          </a:xfrm>
        </p:grpSpPr>
        <p:pic>
          <p:nvPicPr>
            <p:cNvPr id="38" name="Bild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544" y="2996953"/>
              <a:ext cx="2249448" cy="1180960"/>
            </a:xfrm>
            <a:prstGeom prst="rect">
              <a:avLst/>
            </a:prstGeom>
          </p:spPr>
        </p:pic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594844" y="4225413"/>
              <a:ext cx="1866752" cy="457542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/>
            </a:bodyPr>
            <a:lstStyle>
              <a:lvl1pPr marL="180000" indent="-180000" algn="l" defTabSz="914400" rtl="0" eaLnBrk="1" latinLnBrk="0" hangingPunct="1">
                <a:spcBef>
                  <a:spcPct val="20000"/>
                </a:spcBef>
                <a:buClrTx/>
                <a:buFont typeface="Wingdings" pitchFamily="2" charset="2"/>
                <a:buChar char="§"/>
                <a:defRPr sz="1600" b="1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Wingdings" pitchFamily="2" charset="2"/>
                <a:buChar char="§"/>
                <a:defRPr sz="1400" b="0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90000"/>
                  </a:schemeClr>
                </a:buClr>
                <a:buFont typeface="Wingdings" pitchFamily="2" charset="2"/>
                <a:buChar char="§"/>
                <a:defRPr sz="1400" b="1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2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90000"/>
                  </a:schemeClr>
                </a:buClr>
                <a:buFont typeface="Wingdings" pitchFamily="2" charset="2"/>
                <a:buChar char="§"/>
                <a:defRPr sz="1800" b="1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80000" indent="-180000" algn="l" defTabSz="914400" rtl="0" eaLnBrk="1" latinLnBrk="0" hangingPunct="1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b-NO" sz="1100" b="0" dirty="0"/>
                <a:t>Mangelfull håndtering av lokasjonsseleksjon</a:t>
              </a:r>
            </a:p>
          </p:txBody>
        </p:sp>
      </p:grpSp>
      <p:grpSp>
        <p:nvGrpSpPr>
          <p:cNvPr id="24" name="Gruppe 23"/>
          <p:cNvGrpSpPr/>
          <p:nvPr/>
        </p:nvGrpSpPr>
        <p:grpSpPr>
          <a:xfrm>
            <a:off x="6361323" y="2996952"/>
            <a:ext cx="1866752" cy="1682115"/>
            <a:chOff x="6361323" y="2996952"/>
            <a:chExt cx="1866752" cy="1682115"/>
          </a:xfrm>
        </p:grpSpPr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6361323" y="4221525"/>
              <a:ext cx="1866752" cy="457542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/>
            </a:bodyPr>
            <a:lstStyle>
              <a:lvl1pPr marL="180000" indent="-180000" algn="l" defTabSz="914400" rtl="0" eaLnBrk="1" latinLnBrk="0" hangingPunct="1">
                <a:spcBef>
                  <a:spcPct val="20000"/>
                </a:spcBef>
                <a:buClrTx/>
                <a:buFont typeface="Wingdings" pitchFamily="2" charset="2"/>
                <a:buChar char="§"/>
                <a:defRPr sz="1600" b="1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Wingdings" pitchFamily="2" charset="2"/>
                <a:buChar char="§"/>
                <a:defRPr sz="1400" b="0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90000"/>
                  </a:schemeClr>
                </a:buClr>
                <a:buFont typeface="Wingdings" pitchFamily="2" charset="2"/>
                <a:buChar char="§"/>
                <a:defRPr sz="1400" b="1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2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90000"/>
                  </a:schemeClr>
                </a:buClr>
                <a:buFont typeface="Wingdings" pitchFamily="2" charset="2"/>
                <a:buChar char="§"/>
                <a:defRPr sz="1800" b="1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80000" indent="-180000" algn="l" defTabSz="914400" rtl="0" eaLnBrk="1" latinLnBrk="0" hangingPunct="1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b-NO" sz="1100" b="0" dirty="0"/>
                <a:t>Mangelfull kontrollering for næringstrender</a:t>
              </a:r>
            </a:p>
          </p:txBody>
        </p:sp>
        <p:pic>
          <p:nvPicPr>
            <p:cNvPr id="43" name="Picture 6" descr="http://3.bp.blogspot.com/-JEToh_B_wtI/T5_t9o2IU4I/AAAAAAAAFvY/xrGR03tMlso/s1600/Trend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2856" y="2996952"/>
              <a:ext cx="1577536" cy="118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uppe 26"/>
          <p:cNvGrpSpPr/>
          <p:nvPr/>
        </p:nvGrpSpPr>
        <p:grpSpPr>
          <a:xfrm>
            <a:off x="5823116" y="4748410"/>
            <a:ext cx="2979251" cy="1615635"/>
            <a:chOff x="5823116" y="4748410"/>
            <a:chExt cx="2979251" cy="1615635"/>
          </a:xfrm>
        </p:grpSpPr>
        <p:pic>
          <p:nvPicPr>
            <p:cNvPr id="46" name="Bilde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0747" y="4748410"/>
              <a:ext cx="1881754" cy="1174821"/>
            </a:xfrm>
            <a:prstGeom prst="rect">
              <a:avLst/>
            </a:prstGeom>
          </p:spPr>
        </p:pic>
        <p:sp>
          <p:nvSpPr>
            <p:cNvPr id="47" name="Content Placeholder 2"/>
            <p:cNvSpPr txBox="1">
              <a:spLocks/>
            </p:cNvSpPr>
            <p:nvPr/>
          </p:nvSpPr>
          <p:spPr>
            <a:xfrm>
              <a:off x="5823116" y="5929632"/>
              <a:ext cx="2979251" cy="434413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Autofit/>
            </a:bodyPr>
            <a:lstStyle>
              <a:lvl1pPr marL="180000" indent="-180000" algn="l" defTabSz="914400" rtl="0" eaLnBrk="1" latinLnBrk="0" hangingPunct="1">
                <a:spcBef>
                  <a:spcPct val="20000"/>
                </a:spcBef>
                <a:buClrTx/>
                <a:buFont typeface="Wingdings" pitchFamily="2" charset="2"/>
                <a:buChar char="§"/>
                <a:defRPr sz="1600" b="1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Wingdings" pitchFamily="2" charset="2"/>
                <a:buChar char="§"/>
                <a:defRPr sz="1400" b="0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90000"/>
                  </a:schemeClr>
                </a:buClr>
                <a:buFont typeface="Wingdings" pitchFamily="2" charset="2"/>
                <a:buChar char="§"/>
                <a:defRPr sz="1400" b="1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2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90000"/>
                  </a:schemeClr>
                </a:buClr>
                <a:buFont typeface="Wingdings" pitchFamily="2" charset="2"/>
                <a:buChar char="§"/>
                <a:defRPr sz="1800" b="1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80000" indent="-180000" algn="l" defTabSz="914400" rtl="0" eaLnBrk="1" latinLnBrk="0" hangingPunct="1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b-NO" sz="1100" b="0" dirty="0"/>
                <a:t>Manglende robusthetstester (mikrodrivere, sammensetningseffekter og placebo-trender)</a:t>
              </a:r>
            </a:p>
          </p:txBody>
        </p:sp>
      </p:grpSp>
      <p:grpSp>
        <p:nvGrpSpPr>
          <p:cNvPr id="25" name="Gruppe 24"/>
          <p:cNvGrpSpPr/>
          <p:nvPr/>
        </p:nvGrpSpPr>
        <p:grpSpPr>
          <a:xfrm>
            <a:off x="174634" y="4745808"/>
            <a:ext cx="3096344" cy="1618238"/>
            <a:chOff x="174634" y="4745808"/>
            <a:chExt cx="3096344" cy="1618238"/>
          </a:xfrm>
        </p:grpSpPr>
        <p:pic>
          <p:nvPicPr>
            <p:cNvPr id="48" name="Picture 10" descr="https://t4.ftcdn.net/jpg/02/62/31/83/240_F_262318383_2S5e1tfknyncRMa5i3XCLJBuRh7oHgD9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745808"/>
              <a:ext cx="2481807" cy="1174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174634" y="5929633"/>
              <a:ext cx="3096344" cy="434413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Autofit/>
            </a:bodyPr>
            <a:lstStyle>
              <a:lvl1pPr marL="180000" indent="-180000" algn="l" defTabSz="914400" rtl="0" eaLnBrk="1" latinLnBrk="0" hangingPunct="1">
                <a:spcBef>
                  <a:spcPct val="20000"/>
                </a:spcBef>
                <a:buClrTx/>
                <a:buFont typeface="Wingdings" pitchFamily="2" charset="2"/>
                <a:buChar char="§"/>
                <a:defRPr sz="1600" b="1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Wingdings" pitchFamily="2" charset="2"/>
                <a:buChar char="§"/>
                <a:defRPr sz="1400" b="0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90000"/>
                  </a:schemeClr>
                </a:buClr>
                <a:buFont typeface="Wingdings" pitchFamily="2" charset="2"/>
                <a:buChar char="§"/>
                <a:defRPr sz="1400" b="1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2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90000"/>
                  </a:schemeClr>
                </a:buClr>
                <a:buFont typeface="Wingdings" pitchFamily="2" charset="2"/>
                <a:buChar char="§"/>
                <a:defRPr sz="1800" b="1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80000" indent="-180000" algn="l" defTabSz="914400" rtl="0" eaLnBrk="1" latinLnBrk="0" hangingPunct="1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b-NO" sz="1100" b="0" dirty="0"/>
                <a:t>Studier av aggregerte geografiske enheter, uten tilstrekkelig geografisk identifikasjon</a:t>
              </a:r>
            </a:p>
          </p:txBody>
        </p:sp>
      </p:grpSp>
      <p:grpSp>
        <p:nvGrpSpPr>
          <p:cNvPr id="26" name="Gruppe 25"/>
          <p:cNvGrpSpPr/>
          <p:nvPr/>
        </p:nvGrpSpPr>
        <p:grpSpPr>
          <a:xfrm>
            <a:off x="3248876" y="4745808"/>
            <a:ext cx="2664296" cy="1609234"/>
            <a:chOff x="3248876" y="4745808"/>
            <a:chExt cx="2664296" cy="1609234"/>
          </a:xfrm>
        </p:grpSpPr>
        <p:sp>
          <p:nvSpPr>
            <p:cNvPr id="45" name="Content Placeholder 2"/>
            <p:cNvSpPr txBox="1">
              <a:spLocks/>
            </p:cNvSpPr>
            <p:nvPr/>
          </p:nvSpPr>
          <p:spPr>
            <a:xfrm>
              <a:off x="3248876" y="5920629"/>
              <a:ext cx="2664296" cy="434413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Autofit/>
            </a:bodyPr>
            <a:lstStyle>
              <a:lvl1pPr marL="180000" indent="-180000" algn="l" defTabSz="914400" rtl="0" eaLnBrk="1" latinLnBrk="0" hangingPunct="1">
                <a:spcBef>
                  <a:spcPct val="20000"/>
                </a:spcBef>
                <a:buClrTx/>
                <a:buFont typeface="Wingdings" pitchFamily="2" charset="2"/>
                <a:buChar char="§"/>
                <a:defRPr sz="1600" b="1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Wingdings" pitchFamily="2" charset="2"/>
                <a:buChar char="§"/>
                <a:defRPr sz="1400" b="0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90000"/>
                  </a:schemeClr>
                </a:buClr>
                <a:buFont typeface="Wingdings" pitchFamily="2" charset="2"/>
                <a:buChar char="§"/>
                <a:defRPr sz="1400" b="1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2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90000"/>
                  </a:schemeClr>
                </a:buClr>
                <a:buFont typeface="Wingdings" pitchFamily="2" charset="2"/>
                <a:buChar char="§"/>
                <a:defRPr sz="1800" b="1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80000" indent="-180000" algn="l" defTabSz="914400" rtl="0" eaLnBrk="1" latinLnBrk="0" hangingPunct="1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b-NO" sz="1100" b="0" dirty="0"/>
                <a:t>Manglende rapportering av signifikansnivåer</a:t>
              </a:r>
            </a:p>
          </p:txBody>
        </p:sp>
        <p:grpSp>
          <p:nvGrpSpPr>
            <p:cNvPr id="16" name="Gruppe 15"/>
            <p:cNvGrpSpPr/>
            <p:nvPr/>
          </p:nvGrpSpPr>
          <p:grpSpPr>
            <a:xfrm>
              <a:off x="3651245" y="4745808"/>
              <a:ext cx="1760467" cy="1174821"/>
              <a:chOff x="3651245" y="4787997"/>
              <a:chExt cx="1760467" cy="1174821"/>
            </a:xfrm>
          </p:grpSpPr>
          <p:pic>
            <p:nvPicPr>
              <p:cNvPr id="2050" name="Picture 2" descr="https://upload.wikimedia.org/wikipedia/commons/b/bf/NormalDist1.96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1245" y="4787997"/>
                <a:ext cx="1760467" cy="11748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Content Placeholder 2"/>
              <p:cNvSpPr txBox="1">
                <a:spLocks/>
              </p:cNvSpPr>
              <p:nvPr/>
            </p:nvSpPr>
            <p:spPr>
              <a:xfrm>
                <a:off x="3794125" y="5219720"/>
                <a:ext cx="293480" cy="315714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180000" indent="-180000" algn="l" defTabSz="914400" rtl="0" eaLnBrk="1" latinLnBrk="0" hangingPunct="1">
                  <a:spcBef>
                    <a:spcPct val="20000"/>
                  </a:spcBef>
                  <a:buClrTx/>
                  <a:buFont typeface="Wingdings" pitchFamily="2" charset="2"/>
                  <a:buChar char="§"/>
                  <a:defRPr sz="1600" b="1" i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180000" algn="l" defTabSz="914400" rtl="0" eaLnBrk="1" latinLnBrk="0" hangingPunct="1">
                  <a:spcBef>
                    <a:spcPct val="20000"/>
                  </a:spcBef>
                  <a:buClr>
                    <a:schemeClr val="bg2">
                      <a:lumMod val="50000"/>
                    </a:schemeClr>
                  </a:buClr>
                  <a:buFont typeface="Wingdings" pitchFamily="2" charset="2"/>
                  <a:buChar char="§"/>
                  <a:defRPr sz="1400" b="0" i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80000" indent="-180000" algn="l" defTabSz="914400" rtl="0" eaLnBrk="1" latinLnBrk="0" hangingPunct="1">
                  <a:spcBef>
                    <a:spcPct val="20000"/>
                  </a:spcBef>
                  <a:buClr>
                    <a:schemeClr val="bg2">
                      <a:lumMod val="90000"/>
                    </a:schemeClr>
                  </a:buClr>
                  <a:buFont typeface="Wingdings" pitchFamily="2" charset="2"/>
                  <a:buChar char="§"/>
                  <a:defRPr sz="1400" b="1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20000" indent="-180000" algn="l" defTabSz="914400" rtl="0" eaLnBrk="1" latinLnBrk="0" hangingPunct="1">
                  <a:spcBef>
                    <a:spcPct val="20000"/>
                  </a:spcBef>
                  <a:buClr>
                    <a:schemeClr val="bg2">
                      <a:lumMod val="90000"/>
                    </a:schemeClr>
                  </a:buClr>
                  <a:buFont typeface="Wingdings" pitchFamily="2" charset="2"/>
                  <a:buChar char="§"/>
                  <a:defRPr sz="1800" b="1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80000" indent="-180000" algn="l" defTabSz="914400" rtl="0" eaLnBrk="1" latinLnBrk="0" hangingPunct="1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b-NO" sz="1100" i="0" dirty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</p:txBody>
          </p:sp>
          <p:sp>
            <p:nvSpPr>
              <p:cNvPr id="51" name="Content Placeholder 2"/>
              <p:cNvSpPr txBox="1">
                <a:spLocks/>
              </p:cNvSpPr>
              <p:nvPr/>
            </p:nvSpPr>
            <p:spPr>
              <a:xfrm>
                <a:off x="5021998" y="5219720"/>
                <a:ext cx="293480" cy="315714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180000" indent="-180000" algn="l" defTabSz="914400" rtl="0" eaLnBrk="1" latinLnBrk="0" hangingPunct="1">
                  <a:spcBef>
                    <a:spcPct val="20000"/>
                  </a:spcBef>
                  <a:buClrTx/>
                  <a:buFont typeface="Wingdings" pitchFamily="2" charset="2"/>
                  <a:buChar char="§"/>
                  <a:defRPr sz="1600" b="1" i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180000" algn="l" defTabSz="914400" rtl="0" eaLnBrk="1" latinLnBrk="0" hangingPunct="1">
                  <a:spcBef>
                    <a:spcPct val="20000"/>
                  </a:spcBef>
                  <a:buClr>
                    <a:schemeClr val="bg2">
                      <a:lumMod val="50000"/>
                    </a:schemeClr>
                  </a:buClr>
                  <a:buFont typeface="Wingdings" pitchFamily="2" charset="2"/>
                  <a:buChar char="§"/>
                  <a:defRPr sz="1400" b="0" i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80000" indent="-180000" algn="l" defTabSz="914400" rtl="0" eaLnBrk="1" latinLnBrk="0" hangingPunct="1">
                  <a:spcBef>
                    <a:spcPct val="20000"/>
                  </a:spcBef>
                  <a:buClr>
                    <a:schemeClr val="bg2">
                      <a:lumMod val="90000"/>
                    </a:schemeClr>
                  </a:buClr>
                  <a:buFont typeface="Wingdings" pitchFamily="2" charset="2"/>
                  <a:buChar char="§"/>
                  <a:defRPr sz="1400" b="1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20000" indent="-180000" algn="l" defTabSz="914400" rtl="0" eaLnBrk="1" latinLnBrk="0" hangingPunct="1">
                  <a:spcBef>
                    <a:spcPct val="20000"/>
                  </a:spcBef>
                  <a:buClr>
                    <a:schemeClr val="bg2">
                      <a:lumMod val="90000"/>
                    </a:schemeClr>
                  </a:buClr>
                  <a:buFont typeface="Wingdings" pitchFamily="2" charset="2"/>
                  <a:buChar char="§"/>
                  <a:defRPr sz="1800" b="1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80000" indent="-180000" algn="l" defTabSz="914400" rtl="0" eaLnBrk="1" latinLnBrk="0" hangingPunct="1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b-NO" sz="1100" i="0" dirty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389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0" dirty="0"/>
              <a:t>Det empiriske grunnlaget for nettoringvirkningsanalyser i Norge:</a:t>
            </a:r>
            <a:br>
              <a:rPr lang="nb-NO" sz="2000" dirty="0"/>
            </a:br>
            <a:r>
              <a:rPr lang="nb-NO" sz="2000" dirty="0"/>
              <a:t>Sørlandskysten er Norges mest lovende ex-post mernytte-case</a:t>
            </a:r>
            <a:endParaRPr lang="nb-NO" sz="20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Page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9C3B0599-409B-4900-A1AF-C770CACFF699}"/>
              </a:ext>
            </a:extLst>
          </p:cNvPr>
          <p:cNvSpPr txBox="1">
            <a:spLocks/>
          </p:cNvSpPr>
          <p:nvPr/>
        </p:nvSpPr>
        <p:spPr>
          <a:xfrm>
            <a:off x="4948077" y="1268760"/>
            <a:ext cx="4005377" cy="5112568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b="1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18000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 sz="1400" b="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180000" algn="l" defTabSz="914400" rtl="0" eaLnBrk="1" latinLnBrk="0" hangingPunct="1">
              <a:spcBef>
                <a:spcPct val="20000"/>
              </a:spcBef>
              <a:buClr>
                <a:schemeClr val="bg2">
                  <a:lumMod val="90000"/>
                </a:schemeClr>
              </a:buClr>
              <a:buFont typeface="Wingdings" pitchFamily="2" charset="2"/>
              <a:buChar char="§"/>
              <a:defRPr sz="1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0" indent="-180000" algn="l" defTabSz="914400" rtl="0" eaLnBrk="1" latinLnBrk="0" hangingPunct="1">
              <a:spcBef>
                <a:spcPct val="20000"/>
              </a:spcBef>
              <a:buClr>
                <a:schemeClr val="bg2">
                  <a:lumMod val="90000"/>
                </a:schemeClr>
              </a:buClr>
              <a:buFont typeface="Wingdings" pitchFamily="2" charset="2"/>
              <a:buChar char="§"/>
              <a:defRPr sz="18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0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b-NO" sz="1500" b="0" i="0" dirty="0"/>
              <a:t>Sørlandskysten fremstår som riktig sted å lete etter nettoringvirkninger i Norge (Holmen 2022b):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300" b="0" i="0" dirty="0"/>
              <a:t>Flere store investeringer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300" b="0" i="0" dirty="0"/>
              <a:t>Relativ mange mennesker bor og jobber i områdene rundt investeringene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300" b="0" i="0" dirty="0"/>
              <a:t>Relativ oversiktlige investeringer, geografi og næringsliv</a:t>
            </a:r>
          </a:p>
          <a:p>
            <a:pPr marL="0" indent="0">
              <a:buNone/>
            </a:pPr>
            <a:endParaRPr lang="nb-NO" sz="1300" b="0" i="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b="0" i="0" dirty="0"/>
              <a:t>Viktige metodiske grep: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300" i="0" dirty="0"/>
              <a:t>Lineær regresjoner med virksomhetsfaste effekter, næring-tidsdummyer og kontroller for virksomhetenes bytteforhold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300" i="0" dirty="0"/>
              <a:t>Estimerer produktivitet med kontrollfunksjonsprosedyrer (og neoklassiske prosedyrer)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300" i="0" dirty="0"/>
              <a:t>Benytter markedstilgangsmål med eksponential avstandsfriksjon eller potensavstandsfriksjon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300" i="0" dirty="0"/>
              <a:t>Bruker buffersoner for å korrigere for kausalitet (i tillegg til at kausalitetstester ikke tyder på motsatt kausalitet)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300" i="0" dirty="0"/>
              <a:t>Tar ut næringer finans, eiendom, ressursbasert næringsliv og ikke-markedsrettede næringer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F1D3C788-B11C-4E22-857C-9CDF76A9C70C}"/>
              </a:ext>
            </a:extLst>
          </p:cNvPr>
          <p:cNvGrpSpPr/>
          <p:nvPr/>
        </p:nvGrpSpPr>
        <p:grpSpPr>
          <a:xfrm>
            <a:off x="0" y="1268760"/>
            <a:ext cx="5374291" cy="5359255"/>
            <a:chOff x="411501" y="1268760"/>
            <a:chExt cx="5374291" cy="5359255"/>
          </a:xfrm>
        </p:grpSpPr>
        <p:grpSp>
          <p:nvGrpSpPr>
            <p:cNvPr id="9" name="Gruppe 8"/>
            <p:cNvGrpSpPr/>
            <p:nvPr/>
          </p:nvGrpSpPr>
          <p:grpSpPr>
            <a:xfrm>
              <a:off x="411501" y="1268760"/>
              <a:ext cx="5374291" cy="5359255"/>
              <a:chOff x="502955" y="1268760"/>
              <a:chExt cx="5374291" cy="5359255"/>
            </a:xfrm>
          </p:grpSpPr>
          <p:grpSp>
            <p:nvGrpSpPr>
              <p:cNvPr id="6" name="Gruppe 5"/>
              <p:cNvGrpSpPr/>
              <p:nvPr/>
            </p:nvGrpSpPr>
            <p:grpSpPr>
              <a:xfrm>
                <a:off x="502955" y="1268760"/>
                <a:ext cx="5374291" cy="4583795"/>
                <a:chOff x="502955" y="1268760"/>
                <a:chExt cx="5374291" cy="4583795"/>
              </a:xfrm>
            </p:grpSpPr>
            <p:pic>
              <p:nvPicPr>
                <p:cNvPr id="28" name="Picture 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38541" y="1532555"/>
                  <a:ext cx="4194429" cy="4320000"/>
                </a:xfrm>
                <a:prstGeom prst="rect">
                  <a:avLst/>
                </a:prstGeom>
              </p:spPr>
            </p:pic>
            <p:sp>
              <p:nvSpPr>
                <p:cNvPr id="29" name="Rectangle 13"/>
                <p:cNvSpPr/>
                <p:nvPr/>
              </p:nvSpPr>
              <p:spPr>
                <a:xfrm>
                  <a:off x="4172135" y="5181106"/>
                  <a:ext cx="1367499" cy="654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dirty="0">
                    <a:noFill/>
                  </a:endParaRPr>
                </a:p>
              </p:txBody>
            </p:sp>
            <p:sp>
              <p:nvSpPr>
                <p:cNvPr id="30" name="TekstSylinder 29"/>
                <p:cNvSpPr txBox="1"/>
                <p:nvPr/>
              </p:nvSpPr>
              <p:spPr>
                <a:xfrm>
                  <a:off x="3906782" y="5364357"/>
                  <a:ext cx="11248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900" i="1" dirty="0"/>
                    <a:t>Europavei 18, Agder</a:t>
                  </a:r>
                </a:p>
              </p:txBody>
            </p:sp>
            <p:sp>
              <p:nvSpPr>
                <p:cNvPr id="31" name="TekstSylinder 30"/>
                <p:cNvSpPr txBox="1"/>
                <p:nvPr/>
              </p:nvSpPr>
              <p:spPr>
                <a:xfrm>
                  <a:off x="693501" y="1274427"/>
                  <a:ext cx="19403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900" i="1" dirty="0"/>
                    <a:t>Byrknes kommunale vei i Gulen, Bardangersundbroen</a:t>
                  </a:r>
                </a:p>
              </p:txBody>
            </p:sp>
            <p:sp>
              <p:nvSpPr>
                <p:cNvPr id="32" name="TekstSylinder 31"/>
                <p:cNvSpPr txBox="1"/>
                <p:nvPr/>
              </p:nvSpPr>
              <p:spPr>
                <a:xfrm>
                  <a:off x="4703498" y="1796302"/>
                  <a:ext cx="979622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900" i="1" dirty="0"/>
                    <a:t>Europavei 18,</a:t>
                  </a:r>
                  <a:br>
                    <a:rPr lang="nb-NO" sz="900" i="1" dirty="0"/>
                  </a:br>
                  <a:r>
                    <a:rPr lang="nb-NO" sz="900" i="1" dirty="0"/>
                    <a:t>Oslos vestkorridor</a:t>
                  </a:r>
                </a:p>
              </p:txBody>
            </p:sp>
            <p:sp>
              <p:nvSpPr>
                <p:cNvPr id="33" name="TekstSylinder 32"/>
                <p:cNvSpPr txBox="1"/>
                <p:nvPr/>
              </p:nvSpPr>
              <p:spPr>
                <a:xfrm>
                  <a:off x="1272023" y="5454755"/>
                  <a:ext cx="10741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900" i="1" dirty="0"/>
                    <a:t>Fylkesvei 465 i Vest-Agder</a:t>
                  </a:r>
                </a:p>
              </p:txBody>
            </p:sp>
            <p:sp>
              <p:nvSpPr>
                <p:cNvPr id="34" name="TekstSylinder 33"/>
                <p:cNvSpPr txBox="1"/>
                <p:nvPr/>
              </p:nvSpPr>
              <p:spPr>
                <a:xfrm>
                  <a:off x="615945" y="2385190"/>
                  <a:ext cx="1521452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900" i="1" dirty="0"/>
                    <a:t>Fylkesvei 546 i Hordaland, Austevollsbrua</a:t>
                  </a:r>
                </a:p>
              </p:txBody>
            </p:sp>
            <p:sp>
              <p:nvSpPr>
                <p:cNvPr id="35" name="TekstSylinder 34"/>
                <p:cNvSpPr txBox="1"/>
                <p:nvPr/>
              </p:nvSpPr>
              <p:spPr>
                <a:xfrm>
                  <a:off x="4652176" y="4765608"/>
                  <a:ext cx="1225070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900" i="1" dirty="0"/>
                    <a:t>Europavei 18, Grenland og Vestfold</a:t>
                  </a:r>
                </a:p>
              </p:txBody>
            </p:sp>
            <p:sp>
              <p:nvSpPr>
                <p:cNvPr id="36" name="TekstSylinder 35"/>
                <p:cNvSpPr txBox="1"/>
                <p:nvPr/>
              </p:nvSpPr>
              <p:spPr>
                <a:xfrm>
                  <a:off x="784753" y="5195455"/>
                  <a:ext cx="1705232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900" i="1" dirty="0"/>
                    <a:t>Europavei 39, Lister</a:t>
                  </a:r>
                </a:p>
              </p:txBody>
            </p:sp>
            <p:sp>
              <p:nvSpPr>
                <p:cNvPr id="37" name="TekstSylinder 36"/>
                <p:cNvSpPr txBox="1"/>
                <p:nvPr/>
              </p:nvSpPr>
              <p:spPr>
                <a:xfrm>
                  <a:off x="615944" y="4186706"/>
                  <a:ext cx="1067039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900" i="1" dirty="0"/>
                    <a:t>Fylkesvei 519 i Rogaland, Finnfast</a:t>
                  </a:r>
                </a:p>
              </p:txBody>
            </p:sp>
            <p:sp>
              <p:nvSpPr>
                <p:cNvPr id="38" name="TekstSylinder 37"/>
                <p:cNvSpPr txBox="1"/>
                <p:nvPr/>
              </p:nvSpPr>
              <p:spPr>
                <a:xfrm>
                  <a:off x="502955" y="2915079"/>
                  <a:ext cx="1194360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900" i="1" dirty="0"/>
                    <a:t>Fylkesvei 544 i Hordaland, Halsnøytunnelen</a:t>
                  </a:r>
                </a:p>
              </p:txBody>
            </p:sp>
            <p:sp>
              <p:nvSpPr>
                <p:cNvPr id="39" name="TekstSylinder 38"/>
                <p:cNvSpPr txBox="1"/>
                <p:nvPr/>
              </p:nvSpPr>
              <p:spPr>
                <a:xfrm>
                  <a:off x="549729" y="3442867"/>
                  <a:ext cx="127732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900" i="1" dirty="0"/>
                    <a:t>Europavei 134 og fylkesvei 553 i Rogaland,</a:t>
                  </a:r>
                  <a:br>
                    <a:rPr lang="nb-NO" sz="900" i="1" dirty="0"/>
                  </a:br>
                  <a:r>
                    <a:rPr lang="nb-NO" sz="900" i="1" dirty="0"/>
                    <a:t>T-forbindelsen</a:t>
                  </a:r>
                </a:p>
              </p:txBody>
            </p:sp>
            <p:cxnSp>
              <p:nvCxnSpPr>
                <p:cNvPr id="40" name="Rett linje 39"/>
                <p:cNvCxnSpPr/>
                <p:nvPr/>
              </p:nvCxnSpPr>
              <p:spPr>
                <a:xfrm flipV="1">
                  <a:off x="1531515" y="2898393"/>
                  <a:ext cx="654559" cy="187943"/>
                </a:xfrm>
                <a:prstGeom prst="line">
                  <a:avLst/>
                </a:prstGeom>
                <a:ln w="254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tt linje 40"/>
                <p:cNvCxnSpPr/>
                <p:nvPr/>
              </p:nvCxnSpPr>
              <p:spPr>
                <a:xfrm flipV="1">
                  <a:off x="2568740" y="1638092"/>
                  <a:ext cx="274168" cy="997793"/>
                </a:xfrm>
                <a:prstGeom prst="line">
                  <a:avLst/>
                </a:prstGeom>
                <a:ln w="254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kstSylinder 41"/>
                <p:cNvSpPr txBox="1"/>
                <p:nvPr/>
              </p:nvSpPr>
              <p:spPr>
                <a:xfrm>
                  <a:off x="2576026" y="1268760"/>
                  <a:ext cx="17194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900" i="1" dirty="0"/>
                    <a:t>Fylkesvei 49 i Hordaland, Tornestunnelen</a:t>
                  </a:r>
                </a:p>
              </p:txBody>
            </p:sp>
            <p:sp>
              <p:nvSpPr>
                <p:cNvPr id="43" name="TekstSylinder 42"/>
                <p:cNvSpPr txBox="1"/>
                <p:nvPr/>
              </p:nvSpPr>
              <p:spPr>
                <a:xfrm>
                  <a:off x="4295483" y="1276633"/>
                  <a:ext cx="11846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900" i="1" dirty="0"/>
                    <a:t>Riksvei 13, Hardangerbroen</a:t>
                  </a:r>
                </a:p>
              </p:txBody>
            </p:sp>
            <p:cxnSp>
              <p:nvCxnSpPr>
                <p:cNvPr id="44" name="Rett linje 43"/>
                <p:cNvCxnSpPr>
                  <a:cxnSpLocks/>
                </p:cNvCxnSpPr>
                <p:nvPr/>
              </p:nvCxnSpPr>
              <p:spPr>
                <a:xfrm flipV="1">
                  <a:off x="2784010" y="1624529"/>
                  <a:ext cx="1511473" cy="829942"/>
                </a:xfrm>
                <a:prstGeom prst="line">
                  <a:avLst/>
                </a:prstGeom>
                <a:ln w="254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uppe 7"/>
              <p:cNvGrpSpPr/>
              <p:nvPr/>
            </p:nvGrpSpPr>
            <p:grpSpPr>
              <a:xfrm>
                <a:off x="619875" y="5981684"/>
                <a:ext cx="4118075" cy="646331"/>
                <a:chOff x="846521" y="5984192"/>
                <a:chExt cx="4118075" cy="646331"/>
              </a:xfrm>
            </p:grpSpPr>
            <p:sp>
              <p:nvSpPr>
                <p:cNvPr id="45" name="TextBox 9"/>
                <p:cNvSpPr txBox="1"/>
                <p:nvPr/>
              </p:nvSpPr>
              <p:spPr>
                <a:xfrm>
                  <a:off x="846521" y="6113191"/>
                  <a:ext cx="13869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9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Kommunestatus</a:t>
                  </a:r>
                </a:p>
                <a:p>
                  <a:r>
                    <a:rPr lang="nb-NO" sz="9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(utbygginger 2004-2014)</a:t>
                  </a:r>
                </a:p>
              </p:txBody>
            </p:sp>
            <p:pic>
              <p:nvPicPr>
                <p:cNvPr id="3" name="Bilde 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72308" y="6032883"/>
                  <a:ext cx="213826" cy="560748"/>
                </a:xfrm>
                <a:prstGeom prst="rect">
                  <a:avLst/>
                </a:prstGeom>
              </p:spPr>
            </p:pic>
            <p:sp>
              <p:nvSpPr>
                <p:cNvPr id="47" name="TextBox 9"/>
                <p:cNvSpPr txBox="1"/>
                <p:nvPr/>
              </p:nvSpPr>
              <p:spPr>
                <a:xfrm>
                  <a:off x="2642924" y="5984192"/>
                  <a:ext cx="232167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9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Hovedregion (</a:t>
                  </a:r>
                  <a:r>
                    <a:rPr lang="nb-NO" sz="900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veiinvestering like ved</a:t>
                  </a:r>
                  <a:r>
                    <a:rPr lang="nb-NO" sz="9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  <a:p>
                  <a:r>
                    <a:rPr lang="nb-NO" sz="9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Hovedregion (</a:t>
                  </a:r>
                  <a:r>
                    <a:rPr lang="nb-NO" sz="900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ikke veiinvestering like ved</a:t>
                  </a:r>
                  <a:r>
                    <a:rPr lang="nb-NO" sz="9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  <a:p>
                  <a:r>
                    <a:rPr lang="nb-NO" sz="9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Utvidet region (</a:t>
                  </a:r>
                  <a:r>
                    <a:rPr lang="nb-NO" sz="900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veiinvestering like ved</a:t>
                  </a:r>
                  <a:r>
                    <a:rPr lang="nb-NO" sz="9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  <a:p>
                  <a:r>
                    <a:rPr lang="nb-NO" sz="9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Utvidet region (</a:t>
                  </a:r>
                  <a:r>
                    <a:rPr lang="nb-NO" sz="900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ikke veiinvestering like ved</a:t>
                  </a:r>
                  <a:r>
                    <a:rPr lang="nb-NO" sz="9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p:grpSp>
        </p:grp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6A9DC4D4-8E3A-47F5-9005-D775493B32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39973" y="2250053"/>
              <a:ext cx="161883" cy="1227262"/>
            </a:xfrm>
            <a:prstGeom prst="line">
              <a:avLst/>
            </a:prstGeom>
            <a:ln w="254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97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0" dirty="0"/>
              <a:t>Det empiriske grunnlaget for nettoringvirkningsanalyser i Norge:</a:t>
            </a:r>
            <a:br>
              <a:rPr lang="nb-NO" sz="2000" dirty="0"/>
            </a:br>
            <a:r>
              <a:rPr lang="nb-NO" sz="2000" dirty="0"/>
              <a:t>Resultatene for Sørlandet er nedslående for mernytteentusistene</a:t>
            </a:r>
            <a:endParaRPr lang="nb-NO" sz="20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Page</a:t>
            </a:r>
            <a:endParaRPr lang="nb-NO" dirty="0"/>
          </a:p>
        </p:txBody>
      </p:sp>
      <p:sp>
        <p:nvSpPr>
          <p:cNvPr id="11" name="Ellipse 10"/>
          <p:cNvSpPr/>
          <p:nvPr/>
        </p:nvSpPr>
        <p:spPr>
          <a:xfrm>
            <a:off x="3492000" y="1106780"/>
            <a:ext cx="2160000" cy="720000"/>
          </a:xfrm>
          <a:prstGeom prst="ellipse">
            <a:avLst/>
          </a:prstGeom>
          <a:solidFill>
            <a:srgbClr val="333399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Økt markedstilgang</a:t>
            </a:r>
          </a:p>
        </p:txBody>
      </p:sp>
      <p:sp>
        <p:nvSpPr>
          <p:cNvPr id="12" name="Ellipse 11"/>
          <p:cNvSpPr/>
          <p:nvPr/>
        </p:nvSpPr>
        <p:spPr>
          <a:xfrm>
            <a:off x="360000" y="1512008"/>
            <a:ext cx="2160000" cy="720000"/>
          </a:xfrm>
          <a:prstGeom prst="ellipse">
            <a:avLst/>
          </a:prstGeom>
          <a:solidFill>
            <a:srgbClr val="333399">
              <a:alpha val="75000"/>
            </a:srgb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Virksomhets-produktivitet</a:t>
            </a:r>
          </a:p>
        </p:txBody>
      </p:sp>
      <p:sp>
        <p:nvSpPr>
          <p:cNvPr id="13" name="Ellipse 12"/>
          <p:cNvSpPr/>
          <p:nvPr/>
        </p:nvSpPr>
        <p:spPr>
          <a:xfrm>
            <a:off x="6624088" y="1512008"/>
            <a:ext cx="2160000" cy="720000"/>
          </a:xfrm>
          <a:prstGeom prst="ellipse">
            <a:avLst/>
          </a:prstGeom>
          <a:solidFill>
            <a:srgbClr val="333399">
              <a:alpha val="75000"/>
            </a:srgb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Sammensetnings-effekter</a:t>
            </a:r>
          </a:p>
        </p:txBody>
      </p:sp>
      <p:cxnSp>
        <p:nvCxnSpPr>
          <p:cNvPr id="14" name="Rett pilkobling 13"/>
          <p:cNvCxnSpPr>
            <a:cxnSpLocks/>
          </p:cNvCxnSpPr>
          <p:nvPr/>
        </p:nvCxnSpPr>
        <p:spPr>
          <a:xfrm rot="21600000" flipH="1">
            <a:off x="2610000" y="1484785"/>
            <a:ext cx="720000" cy="360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/>
          <p:cNvCxnSpPr>
            <a:cxnSpLocks/>
          </p:cNvCxnSpPr>
          <p:nvPr/>
        </p:nvCxnSpPr>
        <p:spPr>
          <a:xfrm rot="21600000">
            <a:off x="5814088" y="1484785"/>
            <a:ext cx="720000" cy="360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376142" y="2938007"/>
            <a:ext cx="2872800" cy="328814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nb-NO" sz="1500" i="0" dirty="0"/>
              <a:t>Resultat: </a:t>
            </a:r>
            <a:r>
              <a:rPr lang="nb-NO" sz="1500" i="0" dirty="0">
                <a:solidFill>
                  <a:srgbClr val="CC0099"/>
                </a:solidFill>
              </a:rPr>
              <a:t>Ingen effekt på virksomhetsproduktivitet</a:t>
            </a:r>
          </a:p>
          <a:p>
            <a:pPr marL="0" indent="0">
              <a:buNone/>
            </a:pPr>
            <a:endParaRPr lang="nb-NO" sz="800" i="0" dirty="0"/>
          </a:p>
          <a:p>
            <a:pPr marL="0" indent="0">
              <a:buNone/>
            </a:pPr>
            <a:r>
              <a:rPr lang="nb-NO" sz="1500" i="0" dirty="0"/>
              <a:t>Robusthet: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300" b="0" i="0" dirty="0"/>
              <a:t>Næringstilhørighet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300" b="0" i="0" dirty="0"/>
              <a:t>Størrelseskategori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300" b="0" i="0" dirty="0"/>
              <a:t>Nye selskaper versus gamle selskaper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300" b="0" i="0" dirty="0"/>
              <a:t>Alternative prosedyrer for beregning av markedsforstørrelse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300" b="0" i="0" dirty="0"/>
              <a:t>Alternative prosedyrer for estimering av produktivitet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300" b="0" i="0" dirty="0"/>
              <a:t>Alternative produktivitetskonsepter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33349752-66D6-42C8-A390-76EFA98A2102}"/>
              </a:ext>
            </a:extLst>
          </p:cNvPr>
          <p:cNvGrpSpPr/>
          <p:nvPr/>
        </p:nvGrpSpPr>
        <p:grpSpPr>
          <a:xfrm>
            <a:off x="3843702" y="2636912"/>
            <a:ext cx="4607440" cy="3240000"/>
            <a:chOff x="3843702" y="2636912"/>
            <a:chExt cx="4607440" cy="3240000"/>
          </a:xfrm>
        </p:grpSpPr>
        <p:grpSp>
          <p:nvGrpSpPr>
            <p:cNvPr id="22" name="Gruppe 21"/>
            <p:cNvGrpSpPr/>
            <p:nvPr/>
          </p:nvGrpSpPr>
          <p:grpSpPr>
            <a:xfrm flipH="1">
              <a:off x="6291142" y="2636912"/>
              <a:ext cx="2160000" cy="1080000"/>
              <a:chOff x="360000" y="3600000"/>
              <a:chExt cx="2160000" cy="910800"/>
            </a:xfrm>
          </p:grpSpPr>
          <p:cxnSp>
            <p:nvCxnSpPr>
              <p:cNvPr id="23" name="Rett pilkobling 22"/>
              <p:cNvCxnSpPr/>
              <p:nvPr/>
            </p:nvCxnSpPr>
            <p:spPr>
              <a:xfrm>
                <a:off x="360000" y="4500000"/>
                <a:ext cx="2160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tt linje 23"/>
              <p:cNvCxnSpPr/>
              <p:nvPr/>
            </p:nvCxnSpPr>
            <p:spPr>
              <a:xfrm flipV="1">
                <a:off x="360000" y="3600000"/>
                <a:ext cx="0" cy="910800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/>
            <p:cNvGrpSpPr/>
            <p:nvPr/>
          </p:nvGrpSpPr>
          <p:grpSpPr>
            <a:xfrm flipH="1">
              <a:off x="6291142" y="3716912"/>
              <a:ext cx="2160000" cy="1080000"/>
              <a:chOff x="360000" y="4510800"/>
              <a:chExt cx="2160000" cy="896400"/>
            </a:xfrm>
          </p:grpSpPr>
          <p:cxnSp>
            <p:nvCxnSpPr>
              <p:cNvPr id="26" name="Rett pilkobling 25"/>
              <p:cNvCxnSpPr/>
              <p:nvPr/>
            </p:nvCxnSpPr>
            <p:spPr>
              <a:xfrm>
                <a:off x="360000" y="5400000"/>
                <a:ext cx="2160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/>
              <p:cNvCxnSpPr/>
              <p:nvPr/>
            </p:nvCxnSpPr>
            <p:spPr>
              <a:xfrm flipV="1">
                <a:off x="360000" y="4510800"/>
                <a:ext cx="0" cy="896400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pe 27"/>
            <p:cNvGrpSpPr/>
            <p:nvPr/>
          </p:nvGrpSpPr>
          <p:grpSpPr>
            <a:xfrm flipH="1">
              <a:off x="6291142" y="4796912"/>
              <a:ext cx="2160000" cy="1080000"/>
              <a:chOff x="360000" y="5407200"/>
              <a:chExt cx="2160000" cy="892800"/>
            </a:xfrm>
          </p:grpSpPr>
          <p:cxnSp>
            <p:nvCxnSpPr>
              <p:cNvPr id="29" name="Rett pilkobling 28"/>
              <p:cNvCxnSpPr/>
              <p:nvPr/>
            </p:nvCxnSpPr>
            <p:spPr>
              <a:xfrm>
                <a:off x="360000" y="6289200"/>
                <a:ext cx="2160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/>
              <p:cNvCxnSpPr/>
              <p:nvPr/>
            </p:nvCxnSpPr>
            <p:spPr>
              <a:xfrm flipV="1">
                <a:off x="360000" y="5407200"/>
                <a:ext cx="0" cy="892800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3843703" y="2938006"/>
              <a:ext cx="3887599" cy="589038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/>
            </a:bodyPr>
            <a:lstStyle>
              <a:lvl1pPr marL="180000" indent="-180000" algn="l" defTabSz="914400" rtl="0" eaLnBrk="1" latinLnBrk="0" hangingPunct="1">
                <a:spcBef>
                  <a:spcPct val="20000"/>
                </a:spcBef>
                <a:buClrTx/>
                <a:buFont typeface="Wingdings" pitchFamily="2" charset="2"/>
                <a:buChar char="§"/>
                <a:defRPr sz="1600" b="1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Wingdings" pitchFamily="2" charset="2"/>
                <a:buChar char="§"/>
                <a:defRPr sz="1400" b="0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90000"/>
                  </a:schemeClr>
                </a:buClr>
                <a:buFont typeface="Wingdings" pitchFamily="2" charset="2"/>
                <a:buChar char="§"/>
                <a:defRPr sz="1400" b="1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2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90000"/>
                  </a:schemeClr>
                </a:buClr>
                <a:buFont typeface="Wingdings" pitchFamily="2" charset="2"/>
                <a:buChar char="§"/>
                <a:defRPr sz="1800" b="1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80000" indent="-180000" algn="l" defTabSz="914400" rtl="0" eaLnBrk="1" latinLnBrk="0" hangingPunct="1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nb-NO" sz="1500" i="0" dirty="0"/>
                <a:t>Sammensetningseffekt innad i næringer: </a:t>
              </a:r>
              <a:r>
                <a:rPr lang="nb-NO" sz="1500" i="0" dirty="0">
                  <a:solidFill>
                    <a:srgbClr val="CC0099"/>
                  </a:solidFill>
                </a:rPr>
                <a:t>Ingen effekter på størrelse</a:t>
              </a:r>
              <a:endParaRPr lang="nb-NO" sz="1500" b="0" i="0" dirty="0">
                <a:solidFill>
                  <a:srgbClr val="CC0099"/>
                </a:solidFill>
              </a:endParaRPr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3843703" y="3920972"/>
              <a:ext cx="4463663" cy="717520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 fontScale="92500" lnSpcReduction="10000"/>
            </a:bodyPr>
            <a:lstStyle>
              <a:lvl1pPr marL="180000" indent="-180000" algn="l" defTabSz="914400" rtl="0" eaLnBrk="1" latinLnBrk="0" hangingPunct="1">
                <a:spcBef>
                  <a:spcPct val="20000"/>
                </a:spcBef>
                <a:buClrTx/>
                <a:buFont typeface="Wingdings" pitchFamily="2" charset="2"/>
                <a:buChar char="§"/>
                <a:defRPr sz="1600" b="1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Wingdings" pitchFamily="2" charset="2"/>
                <a:buChar char="§"/>
                <a:defRPr sz="1400" b="0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90000"/>
                  </a:schemeClr>
                </a:buClr>
                <a:buFont typeface="Wingdings" pitchFamily="2" charset="2"/>
                <a:buChar char="§"/>
                <a:defRPr sz="1400" b="1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2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90000"/>
                  </a:schemeClr>
                </a:buClr>
                <a:buFont typeface="Wingdings" pitchFamily="2" charset="2"/>
                <a:buChar char="§"/>
                <a:defRPr sz="1800" b="1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80000" indent="-180000" algn="l" defTabSz="914400" rtl="0" eaLnBrk="1" latinLnBrk="0" hangingPunct="1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nb-NO" sz="1500" i="0" dirty="0"/>
                <a:t>Sammensetningseffekt mellom næringer:</a:t>
              </a:r>
              <a:br>
                <a:rPr lang="nb-NO" sz="1500" i="0" dirty="0"/>
              </a:br>
              <a:r>
                <a:rPr lang="nb-NO" sz="1500" i="0" dirty="0">
                  <a:solidFill>
                    <a:srgbClr val="CC9900"/>
                  </a:solidFill>
                </a:rPr>
                <a:t>Ingen robuste funn, men svak tendens til restrukturering knyttet til blant annet detaljhandel</a:t>
              </a:r>
              <a:endParaRPr lang="nb-NO" sz="1500" b="0" i="0" dirty="0">
                <a:solidFill>
                  <a:srgbClr val="CC9900"/>
                </a:solidFill>
              </a:endParaRPr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3843702" y="5042393"/>
              <a:ext cx="3887600" cy="589038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/>
            </a:bodyPr>
            <a:lstStyle>
              <a:lvl1pPr marL="180000" indent="-180000" algn="l" defTabSz="914400" rtl="0" eaLnBrk="1" latinLnBrk="0" hangingPunct="1">
                <a:spcBef>
                  <a:spcPct val="20000"/>
                </a:spcBef>
                <a:buClrTx/>
                <a:buFont typeface="Wingdings" pitchFamily="2" charset="2"/>
                <a:buChar char="§"/>
                <a:defRPr sz="1600" b="1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Wingdings" pitchFamily="2" charset="2"/>
                <a:buChar char="§"/>
                <a:defRPr sz="1400" b="0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90000"/>
                  </a:schemeClr>
                </a:buClr>
                <a:buFont typeface="Wingdings" pitchFamily="2" charset="2"/>
                <a:buChar char="§"/>
                <a:defRPr sz="1400" b="1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20000" indent="-1800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90000"/>
                  </a:schemeClr>
                </a:buClr>
                <a:buFont typeface="Wingdings" pitchFamily="2" charset="2"/>
                <a:buChar char="§"/>
                <a:defRPr sz="1800" b="1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80000" indent="-180000" algn="l" defTabSz="914400" rtl="0" eaLnBrk="1" latinLnBrk="0" hangingPunct="1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nb-NO" sz="1500" i="0" dirty="0"/>
                <a:t>Sammensetningseffekt mellom regioner:</a:t>
              </a:r>
              <a:br>
                <a:rPr lang="nb-NO" sz="1500" i="0" dirty="0"/>
              </a:br>
              <a:r>
                <a:rPr lang="nb-NO" sz="1500" i="0" dirty="0">
                  <a:solidFill>
                    <a:srgbClr val="33CC33"/>
                  </a:solidFill>
                </a:rPr>
                <a:t>Liten gevinst knyttet til mer pendling</a:t>
              </a:r>
              <a:endParaRPr lang="nb-NO" sz="1500" b="0" i="0" dirty="0">
                <a:solidFill>
                  <a:srgbClr val="33CC33"/>
                </a:solidFill>
              </a:endParaRPr>
            </a:p>
          </p:txBody>
        </p:sp>
      </p:grpSp>
      <p:sp>
        <p:nvSpPr>
          <p:cNvPr id="35" name="Ellipse 34">
            <a:extLst>
              <a:ext uri="{FF2B5EF4-FFF2-40B4-BE49-F238E27FC236}">
                <a16:creationId xmlns:a16="http://schemas.microsoft.com/office/drawing/2014/main" id="{1ACB9F65-F894-420C-8BA5-45720C3333CD}"/>
              </a:ext>
            </a:extLst>
          </p:cNvPr>
          <p:cNvSpPr/>
          <p:nvPr/>
        </p:nvSpPr>
        <p:spPr>
          <a:xfrm>
            <a:off x="3492000" y="1997895"/>
            <a:ext cx="2160000" cy="720000"/>
          </a:xfrm>
          <a:prstGeom prst="ellipse">
            <a:avLst/>
          </a:prstGeom>
          <a:solidFill>
            <a:srgbClr val="333399">
              <a:alpha val="50000"/>
            </a:srgb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Aggregert produktivitet</a:t>
            </a:r>
          </a:p>
        </p:txBody>
      </p:sp>
      <p:cxnSp>
        <p:nvCxnSpPr>
          <p:cNvPr id="37" name="Rett pilkobling 36">
            <a:extLst>
              <a:ext uri="{FF2B5EF4-FFF2-40B4-BE49-F238E27FC236}">
                <a16:creationId xmlns:a16="http://schemas.microsoft.com/office/drawing/2014/main" id="{9BB54309-6701-4DFB-B11C-04932B254213}"/>
              </a:ext>
            </a:extLst>
          </p:cNvPr>
          <p:cNvCxnSpPr>
            <a:cxnSpLocks/>
          </p:cNvCxnSpPr>
          <p:nvPr/>
        </p:nvCxnSpPr>
        <p:spPr>
          <a:xfrm rot="21600000" flipH="1">
            <a:off x="5785792" y="1997895"/>
            <a:ext cx="720000" cy="360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pilkobling 37">
            <a:extLst>
              <a:ext uri="{FF2B5EF4-FFF2-40B4-BE49-F238E27FC236}">
                <a16:creationId xmlns:a16="http://schemas.microsoft.com/office/drawing/2014/main" id="{5EEB3933-2F40-4D3B-8AF8-D2F0881FF8D3}"/>
              </a:ext>
            </a:extLst>
          </p:cNvPr>
          <p:cNvCxnSpPr>
            <a:cxnSpLocks/>
          </p:cNvCxnSpPr>
          <p:nvPr/>
        </p:nvCxnSpPr>
        <p:spPr>
          <a:xfrm rot="21600000">
            <a:off x="2610000" y="1997895"/>
            <a:ext cx="720000" cy="360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0" dirty="0"/>
              <a:t>Det empiriske grunnlaget for nettoringvirkningsanalyser i Norge:</a:t>
            </a:r>
            <a:br>
              <a:rPr lang="nb-NO" sz="2000" b="0" dirty="0"/>
            </a:br>
            <a:r>
              <a:rPr lang="nb-NO" sz="2000" dirty="0"/>
              <a:t>Avstandsforvitring er relativt skarp i Norge</a:t>
            </a:r>
            <a:endParaRPr lang="nb-NO" sz="20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Page</a:t>
            </a:r>
            <a:endParaRPr lang="nb-NO" dirty="0"/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696968"/>
              </p:ext>
            </p:extLst>
          </p:nvPr>
        </p:nvGraphicFramePr>
        <p:xfrm>
          <a:off x="5364088" y="920625"/>
          <a:ext cx="342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210617"/>
              </p:ext>
            </p:extLst>
          </p:nvPr>
        </p:nvGraphicFramePr>
        <p:xfrm>
          <a:off x="5364088" y="3933056"/>
          <a:ext cx="342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8" y="1196752"/>
                <a:ext cx="5050906" cy="4929411"/>
              </a:xfrm>
            </p:spPr>
            <p:txBody>
              <a:bodyPr numCol="1"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nb-NO" i="0" dirty="0"/>
                  <a:t>Markedstilgangsfunksjonen i Holmen (2022a):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nb-NO" b="0" i="0" dirty="0"/>
                  <a:t>Potensfunksjon versus eksponential funksjon.</a:t>
                </a:r>
              </a:p>
              <a:p>
                <a:pPr marL="540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𝑝𝑜𝑤</m:t>
                                </m:r>
                              </m:sup>
                            </m:sSubSup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nb-NO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b-NO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120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sz="120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20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nb-NO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  <m:r>
                                              <a:rPr lang="en-US" sz="120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 sz="120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nb-NO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200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  <m:sup>
                                            <m:r>
                                              <a:rPr lang="en-US" sz="1200">
                                                <a:latin typeface="Cambria Math" panose="02040503050406030204" pitchFamily="18" charset="0"/>
                                              </a:rPr>
                                              <m:t>𝑝𝑜𝑤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</m:den>
                                </m:f>
                              </m:e>
                            </m:nary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</m:sup>
                            </m:sSubSup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nb-NO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b-NO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120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sz="120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20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  <m:d>
                                      <m:dPr>
                                        <m:ctrlPr>
                                          <a:rPr lang="nb-NO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  <m:r>
                                              <a:rPr lang="en-US" sz="120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 sz="120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sSup>
                                          <m:sSupPr>
                                            <m:ctrlPr>
                                              <a:rPr lang="nb-NO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200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  <m:sup>
                                            <m:r>
                                              <a:rPr lang="en-US" sz="1200">
                                                <a:latin typeface="Cambria Math" panose="02040503050406030204" pitchFamily="18" charset="0"/>
                                              </a:rPr>
                                              <m:t>𝑒𝑥𝑝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nb-NO" sz="1200" b="0" i="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nb-NO" b="1" i="0" dirty="0"/>
                  <a:t>Estimering: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nb-NO" b="1" dirty="0"/>
                  <a:t>Metodikk: </a:t>
                </a:r>
                <a:r>
                  <a:rPr lang="nb-NO" i="0" dirty="0"/>
                  <a:t>Ikke-lineære metoder (NLS og NLME)</a:t>
                </a:r>
                <a:endParaRPr lang="nb-NO" b="1" i="0" dirty="0"/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nb-NO" b="1" dirty="0"/>
                  <a:t>Kontroller: </a:t>
                </a:r>
                <a:r>
                  <a:rPr lang="nb-NO" i="0" dirty="0"/>
                  <a:t>Kapitalintensitet, næringsstruktur og årstrend, samt «blandede» stedseffekter ved NLME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nb-NO" i="0" dirty="0"/>
                  <a:t>Implementering: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nb-NO" i="0" dirty="0"/>
                  <a:t>Konstant markedstilgangen innen ti minutter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nb-NO" i="0" dirty="0"/>
                  <a:t>Sammensetningseffekter versus næring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nb-NO" b="0" i="0" dirty="0"/>
                  <a:t>Markedstilgangsindeksene korrelerer sterkt med sentralitetsindeksen og sosioøkonomiske forhold (Gundersen, Holmen og Høydahl 2022).</a:t>
                </a:r>
              </a:p>
            </p:txBody>
          </p:sp>
        </mc:Choice>
        <mc:Fallback>
          <p:sp>
            <p:nvSpPr>
              <p:cNvPr id="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8" y="1196752"/>
                <a:ext cx="5050906" cy="4929411"/>
              </a:xfrm>
              <a:blipFill>
                <a:blip r:embed="rId5"/>
                <a:stretch>
                  <a:fillRect l="-483" t="-2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pe 22"/>
          <p:cNvGrpSpPr/>
          <p:nvPr/>
        </p:nvGrpSpPr>
        <p:grpSpPr>
          <a:xfrm>
            <a:off x="5344244" y="3274445"/>
            <a:ext cx="3487137" cy="547081"/>
            <a:chOff x="5246956" y="3268519"/>
            <a:chExt cx="3487137" cy="547081"/>
          </a:xfrm>
        </p:grpSpPr>
        <p:grpSp>
          <p:nvGrpSpPr>
            <p:cNvPr id="22" name="Gruppe 21"/>
            <p:cNvGrpSpPr/>
            <p:nvPr/>
          </p:nvGrpSpPr>
          <p:grpSpPr>
            <a:xfrm>
              <a:off x="5246956" y="3268519"/>
              <a:ext cx="1764237" cy="547081"/>
              <a:chOff x="1079568" y="3878393"/>
              <a:chExt cx="1764237" cy="547081"/>
            </a:xfrm>
          </p:grpSpPr>
          <p:pic>
            <p:nvPicPr>
              <p:cNvPr id="10" name="Bilde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9568" y="3952845"/>
                <a:ext cx="402431" cy="85725"/>
              </a:xfrm>
              <a:prstGeom prst="rect">
                <a:avLst/>
              </a:prstGeom>
            </p:spPr>
          </p:pic>
          <p:sp>
            <p:nvSpPr>
              <p:cNvPr id="11" name="TextBox 1"/>
              <p:cNvSpPr txBox="1"/>
              <p:nvPr/>
            </p:nvSpPr>
            <p:spPr>
              <a:xfrm>
                <a:off x="1439783" y="3878393"/>
                <a:ext cx="1403807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b-NO" sz="900" dirty="0"/>
                  <a:t>Potens (</a:t>
                </a:r>
                <a:r>
                  <a:rPr lang="el-GR" sz="900" dirty="0"/>
                  <a:t>δ</a:t>
                </a:r>
                <a:r>
                  <a:rPr lang="nb-NO" sz="900" dirty="0"/>
                  <a:t> = 2,3)</a:t>
                </a:r>
              </a:p>
            </p:txBody>
          </p:sp>
          <p:pic>
            <p:nvPicPr>
              <p:cNvPr id="13" name="Picture 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9568" y="4267647"/>
                <a:ext cx="383300" cy="85843"/>
              </a:xfrm>
              <a:prstGeom prst="rect">
                <a:avLst/>
              </a:prstGeom>
            </p:spPr>
          </p:pic>
          <p:sp>
            <p:nvSpPr>
              <p:cNvPr id="14" name="TextBox 9"/>
              <p:cNvSpPr txBox="1"/>
              <p:nvPr/>
            </p:nvSpPr>
            <p:spPr>
              <a:xfrm>
                <a:off x="1439566" y="4194642"/>
                <a:ext cx="1404239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b-NO" sz="900" dirty="0"/>
                  <a:t>Eksponential (</a:t>
                </a:r>
                <a:r>
                  <a:rPr lang="el-GR" sz="900" dirty="0"/>
                  <a:t>δ</a:t>
                </a:r>
                <a:r>
                  <a:rPr lang="nb-NO" sz="900" dirty="0"/>
                  <a:t> = 0,07)</a:t>
                </a:r>
              </a:p>
            </p:txBody>
          </p:sp>
        </p:grpSp>
        <p:grpSp>
          <p:nvGrpSpPr>
            <p:cNvPr id="21" name="Gruppe 20"/>
            <p:cNvGrpSpPr/>
            <p:nvPr/>
          </p:nvGrpSpPr>
          <p:grpSpPr>
            <a:xfrm>
              <a:off x="7010931" y="3269915"/>
              <a:ext cx="1723162" cy="541497"/>
              <a:chOff x="1079736" y="4599789"/>
              <a:chExt cx="1723162" cy="541497"/>
            </a:xfrm>
          </p:grpSpPr>
          <p:pic>
            <p:nvPicPr>
              <p:cNvPr id="16" name="Bilde 1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9736" y="4639628"/>
                <a:ext cx="366713" cy="142875"/>
              </a:xfrm>
              <a:prstGeom prst="rect">
                <a:avLst/>
              </a:prstGeom>
            </p:spPr>
          </p:pic>
          <p:pic>
            <p:nvPicPr>
              <p:cNvPr id="17" name="Bilde 1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9999" y="4980558"/>
                <a:ext cx="359569" cy="102394"/>
              </a:xfrm>
              <a:prstGeom prst="rect">
                <a:avLst/>
              </a:prstGeom>
            </p:spPr>
          </p:pic>
          <p:sp>
            <p:nvSpPr>
              <p:cNvPr id="18" name="TextBox 1"/>
              <p:cNvSpPr txBox="1"/>
              <p:nvPr/>
            </p:nvSpPr>
            <p:spPr>
              <a:xfrm>
                <a:off x="1428804" y="4910454"/>
                <a:ext cx="1374094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b-NO" sz="900" dirty="0"/>
                  <a:t>Eksponential (</a:t>
                </a:r>
                <a:r>
                  <a:rPr lang="el-GR" sz="900" dirty="0"/>
                  <a:t>δ</a:t>
                </a:r>
                <a:r>
                  <a:rPr lang="nb-NO" sz="900" dirty="0"/>
                  <a:t> = 0,03)</a:t>
                </a:r>
              </a:p>
            </p:txBody>
          </p:sp>
          <p:sp>
            <p:nvSpPr>
              <p:cNvPr id="20" name="TextBox 1"/>
              <p:cNvSpPr txBox="1"/>
              <p:nvPr/>
            </p:nvSpPr>
            <p:spPr>
              <a:xfrm>
                <a:off x="1439568" y="4599789"/>
                <a:ext cx="1008609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b-NO" sz="900" dirty="0"/>
                  <a:t>Potens (</a:t>
                </a:r>
                <a:r>
                  <a:rPr lang="el-GR" sz="900" dirty="0"/>
                  <a:t>δ</a:t>
                </a:r>
                <a:r>
                  <a:rPr lang="nb-NO" sz="900" dirty="0"/>
                  <a:t> = 1,0)</a:t>
                </a:r>
              </a:p>
            </p:txBody>
          </p:sp>
        </p:grp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E1BC79AA-7B8B-42A8-815B-48E64A52955B}"/>
              </a:ext>
            </a:extLst>
          </p:cNvPr>
          <p:cNvGrpSpPr/>
          <p:nvPr/>
        </p:nvGrpSpPr>
        <p:grpSpPr>
          <a:xfrm>
            <a:off x="1115616" y="4819247"/>
            <a:ext cx="3174578" cy="1923747"/>
            <a:chOff x="710027" y="4149080"/>
            <a:chExt cx="4114801" cy="2493508"/>
          </a:xfrm>
        </p:grpSpPr>
        <p:pic>
          <p:nvPicPr>
            <p:cNvPr id="27" name="Bilde 26">
              <a:extLst>
                <a:ext uri="{FF2B5EF4-FFF2-40B4-BE49-F238E27FC236}">
                  <a16:creationId xmlns:a16="http://schemas.microsoft.com/office/drawing/2014/main" id="{4F57A71E-8238-434E-AF04-738588E19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0027" y="4149080"/>
              <a:ext cx="4114801" cy="2493508"/>
            </a:xfrm>
            <a:prstGeom prst="rect">
              <a:avLst/>
            </a:prstGeom>
          </p:spPr>
        </p:pic>
        <p:sp>
          <p:nvSpPr>
            <p:cNvPr id="28" name="TextBox 1">
              <a:extLst>
                <a:ext uri="{FF2B5EF4-FFF2-40B4-BE49-F238E27FC236}">
                  <a16:creationId xmlns:a16="http://schemas.microsoft.com/office/drawing/2014/main" id="{8C02BF7E-E27C-4EE3-9368-AC2A7106E273}"/>
                </a:ext>
              </a:extLst>
            </p:cNvPr>
            <p:cNvSpPr txBox="1"/>
            <p:nvPr/>
          </p:nvSpPr>
          <p:spPr>
            <a:xfrm>
              <a:off x="2506207" y="4227730"/>
              <a:ext cx="1608132" cy="2308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b-NO" sz="900" b="1" dirty="0"/>
                <a:t>Reiser i Norge i 2013/2014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185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0" dirty="0"/>
              <a:t>Det empiriske grunnlaget for nettoringvirkningsanalyser i Norge:</a:t>
            </a:r>
            <a:br>
              <a:rPr lang="nb-NO" sz="2000" b="0" dirty="0"/>
            </a:br>
            <a:r>
              <a:rPr lang="nb-NO" sz="2000" dirty="0"/>
              <a:t>Infrastruktur for elektronisk kommunikasjon</a:t>
            </a:r>
            <a:endParaRPr lang="nb-NO" sz="2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1196752"/>
            <a:ext cx="5698979" cy="5256584"/>
          </a:xfrm>
        </p:spPr>
        <p:txBody>
          <a:bodyPr numCol="1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i="0" dirty="0"/>
              <a:t>Empiriske funn på produktivitet og bredbånd i Norge: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Akerman, Mogstad og Gaarder (2015) finner produktivitetsimpulser av basisbredbånd i Norge.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Holmen og Maurseth (2020) finner også kausale produktivitetsimpulser av basisbredbånd, men ikke av høyhastighetsbredbånd.</a:t>
            </a:r>
          </a:p>
          <a:p>
            <a:pPr marL="540000" lvl="1" indent="0">
              <a:buNone/>
            </a:pPr>
            <a:endParaRPr lang="nb-NO" i="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i="0" dirty="0"/>
              <a:t>Utgangspunktet for nettoringvirkningsanalyser av ekom: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Utfall i elektronisk kommunikasjon varer fra noen minutter til i ytterste fall noen dager.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Betydelige samfunnsøkonomiske tap knyttet til tjenestebrudd i elektronisk kommunikasjon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dirty="0"/>
              <a:t>Betydelig heterogenitet: T</a:t>
            </a:r>
            <a:r>
              <a:rPr lang="nb-NO" i="0" dirty="0"/>
              <a:t>jenester (data, tale, SMS), nett (fastnett, mobilnett med flere), goder (personlig versus ikke-personlig kommunikasjon), sektor, varighet og geografi</a:t>
            </a:r>
          </a:p>
          <a:p>
            <a:pPr marL="540000" lvl="1" indent="0">
              <a:buNone/>
            </a:pPr>
            <a:endParaRPr lang="nb-NO" i="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i="0" dirty="0"/>
              <a:t>Nasjonal kommunikasjonsmyndighet begynner i riktig ende i utviklingen av et rammeverk for sektorielle nettoringvirkningsanalyser: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Utvikler først en modell med fokus på de mest sikre virkningene, da spesielt de direkte (Holmen med flere 2018)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Innhenter parameterverdier i egne studier for substitusjon (Holmen med flere 2021) og verdsetting (neste steg)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Avventer å publisere estimater offentlig til parameterverdiene er av tilstrekkelig kvalitet</a:t>
            </a:r>
            <a:endParaRPr lang="nb-NO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18</a:t>
            </a:fld>
            <a:endParaRPr lang="nb-NO"/>
          </a:p>
        </p:txBody>
      </p:sp>
      <p:pic>
        <p:nvPicPr>
          <p:cNvPr id="6146" name="Picture 2" descr="Radio tower emitting (Getty Images/alengo)">
            <a:extLst>
              <a:ext uri="{FF2B5EF4-FFF2-40B4-BE49-F238E27FC236}">
                <a16:creationId xmlns:a16="http://schemas.microsoft.com/office/drawing/2014/main" id="{3F4A7EF1-6EEE-4746-B5E4-675060ED1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84" y="1199311"/>
            <a:ext cx="2847784" cy="192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I finance header">
            <a:extLst>
              <a:ext uri="{FF2B5EF4-FFF2-40B4-BE49-F238E27FC236}">
                <a16:creationId xmlns:a16="http://schemas.microsoft.com/office/drawing/2014/main" id="{3A180194-11C1-45D1-8A32-030F4D196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12" y="3573016"/>
            <a:ext cx="2847784" cy="155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6612154-AE84-4565-8760-C830C0E0D5CA}"/>
              </a:ext>
            </a:extLst>
          </p:cNvPr>
          <p:cNvSpPr/>
          <p:nvPr/>
        </p:nvSpPr>
        <p:spPr>
          <a:xfrm>
            <a:off x="6125484" y="5212978"/>
            <a:ext cx="2847784" cy="888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300" i="1" dirty="0"/>
              <a:t>Like fullt er det eksempler på norske nettoringvirkningsstudier innenfor IKT-sektoren av mer spekulativ art når det gjelder til empirisk grunnlag.</a:t>
            </a: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37666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0" dirty="0"/>
              <a:t>Det empiriske grunnlaget for nettoringvirkningsanalyser i Norge:</a:t>
            </a:r>
            <a:br>
              <a:rPr lang="nb-NO" sz="2000" dirty="0"/>
            </a:br>
            <a:r>
              <a:rPr lang="nb-NO" sz="2000" dirty="0"/>
              <a:t>Nettoringvirkningsmarkedet mangler empirisk fundament</a:t>
            </a:r>
            <a:endParaRPr lang="nb-NO" sz="2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196752"/>
            <a:ext cx="4834880" cy="4929411"/>
          </a:xfrm>
        </p:spPr>
        <p:txBody>
          <a:bodyPr numCol="1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i="0" dirty="0"/>
              <a:t>Enkelt å kritisere bruken av mernytteanalyser i senere år, men det er viktig å huske på at</a:t>
            </a:r>
            <a:r>
              <a:rPr lang="en-SE" i="0" dirty="0"/>
              <a:t>…</a:t>
            </a:r>
            <a:endParaRPr lang="nb-NO" i="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SE" i="0" dirty="0"/>
              <a:t>…</a:t>
            </a:r>
            <a:r>
              <a:rPr lang="nb-NO" i="0" dirty="0"/>
              <a:t> foranledning var at mye spennende har skjedd på forskningsfronten og utvikling i de utenlandske evalueringsveilederne de ti til femten siste årene.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SE" i="0" dirty="0"/>
              <a:t>…</a:t>
            </a:r>
            <a:r>
              <a:rPr lang="nb-NO" i="0" dirty="0"/>
              <a:t> flere pilotundersøkelser har virker lovende.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SE" i="0" dirty="0"/>
              <a:t>…</a:t>
            </a:r>
            <a:r>
              <a:rPr lang="nb-NO" i="0" dirty="0"/>
              <a:t> enorme summer investeres i veier, så det kan være klokt å bedre informasjonsgrunnlaget.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i="0" dirty="0"/>
              <a:t>Slik det står seg i dag: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Tvilsomt at funn internasjonale studier av gigantprosjekter er overførbare til Norge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Flere studier tilsier nå at mernytteeffekter er av begrenset betydning i Norge, særlig i rurale strøk.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Studiene som bygger opp under store mernytteeffekter i Norge ≈</a:t>
            </a:r>
            <a:endParaRPr lang="nb-NO" sz="800" i="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i="0" dirty="0"/>
              <a:t>Konklusjoner: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Evalueringer i norske transportprosjekter tas i dag i liten grad hensyn til. Generelt er det synd, men i tilfellet mernytteanalyser er det like greit.</a:t>
            </a:r>
            <a:endParaRPr lang="nb-NO" b="0" i="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b-NO" b="0" i="0" dirty="0"/>
              <a:t>Fortsatt misbruk av mernytteanalyser uten empirisk fundament vil undergrave troverdigheten til andre transportanalyser av høy kvalitet.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Page</a:t>
            </a:r>
            <a:endParaRPr lang="nb-NO" dirty="0"/>
          </a:p>
        </p:txBody>
      </p:sp>
      <p:pic>
        <p:nvPicPr>
          <p:cNvPr id="2050" name="Picture 2" descr="Image result for niels bo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80" y="3238798"/>
            <a:ext cx="1176158" cy="165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he Emperor's New Cloth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2003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835" y="4293096"/>
            <a:ext cx="1083711" cy="432048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11560" y="5013176"/>
            <a:ext cx="2645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«</a:t>
            </a:r>
            <a:r>
              <a:rPr lang="nb-NO" sz="1200" i="1" dirty="0">
                <a:solidFill>
                  <a:srgbClr val="000000"/>
                </a:solidFill>
                <a:latin typeface="Arial" panose="020B0604020202020204" pitchFamily="34" charset="0"/>
              </a:rPr>
              <a:t>Enhver utvidelse av grensen for vår viten, pålegger individer og nasjoner et større ansvar.</a:t>
            </a:r>
            <a:r>
              <a:rPr 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»</a:t>
            </a:r>
          </a:p>
          <a:p>
            <a:pPr algn="ctr"/>
            <a:endParaRPr lang="en-US" sz="800" dirty="0"/>
          </a:p>
          <a:p>
            <a:pPr algn="ctr"/>
            <a:r>
              <a:rPr lang="en-U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Niels Bohr</a:t>
            </a:r>
            <a:endParaRPr lang="nb-NO" sz="12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Innhold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800000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2000" dirty="0"/>
              <a:t>Overordnet om ringvirkningsanalyser</a:t>
            </a:r>
          </a:p>
          <a:p>
            <a:endParaRPr lang="nb-NO" sz="2000" dirty="0"/>
          </a:p>
          <a:p>
            <a:endParaRPr lang="nb-NO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2000" dirty="0"/>
              <a:t>Det empiriske grunnlaget for nettoringvirkningsanalyser i Norge</a:t>
            </a:r>
          </a:p>
        </p:txBody>
      </p:sp>
      <p:sp>
        <p:nvSpPr>
          <p:cNvPr id="5" name="Rektangel 4"/>
          <p:cNvSpPr/>
          <p:nvPr/>
        </p:nvSpPr>
        <p:spPr>
          <a:xfrm>
            <a:off x="457200" y="1700808"/>
            <a:ext cx="7787208" cy="60323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236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763688" y="1844824"/>
            <a:ext cx="2160240" cy="2016224"/>
          </a:xfrm>
          <a:solidFill>
            <a:srgbClr val="FFFFFF">
              <a:alpha val="60000"/>
            </a:srgbClr>
          </a:solidFill>
        </p:spPr>
        <p:txBody>
          <a:bodyPr>
            <a:noAutofit/>
          </a:bodyPr>
          <a:lstStyle/>
          <a:p>
            <a:r>
              <a:rPr lang="nb-NO" sz="1400" dirty="0"/>
              <a:t>Ringvirkningsanalyser</a:t>
            </a:r>
            <a:br>
              <a:rPr lang="nb-NO" sz="1400" dirty="0"/>
            </a:br>
            <a:r>
              <a:rPr lang="nb-NO" sz="1400" dirty="0"/>
              <a:t>– på godt og vondt</a:t>
            </a:r>
            <a:br>
              <a:rPr lang="nb-NO" sz="1200" b="0" dirty="0"/>
            </a:br>
            <a:br>
              <a:rPr lang="nb-NO" sz="1200" b="0" dirty="0"/>
            </a:br>
            <a:r>
              <a:rPr lang="nb-NO" sz="1200" b="0" dirty="0"/>
              <a:t>Rasmus Bøgh Holmen</a:t>
            </a:r>
            <a:br>
              <a:rPr lang="nb-NO" sz="1200" b="0" dirty="0"/>
            </a:br>
            <a:r>
              <a:rPr lang="nb-NO" sz="1200" b="0" dirty="0"/>
              <a:t>Seniorforsker</a:t>
            </a:r>
            <a:br>
              <a:rPr lang="nb-NO" sz="1200" b="0" dirty="0"/>
            </a:br>
            <a:r>
              <a:rPr lang="nb-NO" sz="1200" b="0" dirty="0"/>
              <a:t>PhD i samfunnsøkonomi</a:t>
            </a:r>
            <a:br>
              <a:rPr lang="nb-NO" sz="1200" b="0" dirty="0"/>
            </a:br>
            <a:r>
              <a:rPr lang="nb-NO" sz="1200" b="0" dirty="0"/>
              <a:t>Transportøkonomisk institutt</a:t>
            </a:r>
            <a:br>
              <a:rPr lang="nb-NO" sz="1200" b="0" dirty="0"/>
            </a:br>
            <a:r>
              <a:rPr lang="nb-NO" sz="1200" b="0" i="1" dirty="0"/>
              <a:t>Mail: </a:t>
            </a:r>
            <a:r>
              <a:rPr lang="nb-NO" sz="1200" b="0" dirty="0">
                <a:hlinkClick r:id="rId3"/>
              </a:rPr>
              <a:t>rbh@toi.no</a:t>
            </a:r>
            <a:br>
              <a:rPr lang="nb-NO" sz="1200" b="0" dirty="0"/>
            </a:br>
            <a:r>
              <a:rPr lang="nb-NO" sz="1200" b="0" i="1" dirty="0"/>
              <a:t>Twitter: </a:t>
            </a:r>
            <a:r>
              <a:rPr lang="nb-NO" sz="1200" b="0" dirty="0">
                <a:hlinkClick r:id="rId4"/>
              </a:rPr>
              <a:t>@RasmusBholmen</a:t>
            </a:r>
            <a:br>
              <a:rPr lang="nb-NO" sz="1200" b="0" dirty="0"/>
            </a:br>
            <a:r>
              <a:rPr lang="nb-NO" sz="1200" b="0" i="1" dirty="0"/>
              <a:t>Telefon: + 47 98 48 00 12</a:t>
            </a:r>
          </a:p>
        </p:txBody>
      </p:sp>
    </p:spTree>
    <p:extLst>
      <p:ext uri="{BB962C8B-B14F-4D97-AF65-F5344CB8AC3E}">
        <p14:creationId xmlns:p14="http://schemas.microsoft.com/office/powerpoint/2010/main" val="1975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0" dirty="0"/>
              <a:t>Overordnet om ringvirkningsanalyser:</a:t>
            </a:r>
            <a:br>
              <a:rPr lang="nb-NO" sz="2000" b="0" dirty="0"/>
            </a:br>
            <a:r>
              <a:rPr lang="nb-NO" sz="2000" dirty="0"/>
              <a:t>Grunnleggende konsepter</a:t>
            </a:r>
            <a:endParaRPr lang="nb-NO" sz="2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752"/>
            <a:ext cx="3466729" cy="2664296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i="0" dirty="0"/>
              <a:t>Definisjon av ringvirkninger: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dirty="0"/>
              <a:t>Definisjon: </a:t>
            </a:r>
            <a:r>
              <a:rPr lang="nb-NO" i="0" dirty="0"/>
              <a:t>Økonomiske virkninger av et fenomen som sprer seg utover i økonomien.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dirty="0"/>
              <a:t>Typiske mål:</a:t>
            </a:r>
            <a:r>
              <a:rPr lang="nb-NO" i="0" dirty="0"/>
              <a:t> Verdiskaping, sysselsetting, skatteinntekter og utslipp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Nyttige oversiktsreferanser inkluderer </a:t>
            </a:r>
            <a:r>
              <a:rPr lang="nb-NO" i="0" dirty="0" err="1"/>
              <a:t>Weisbrod</a:t>
            </a:r>
            <a:r>
              <a:rPr lang="nb-NO" i="0" dirty="0"/>
              <a:t> og </a:t>
            </a:r>
            <a:r>
              <a:rPr lang="nb-NO" i="0" dirty="0" err="1"/>
              <a:t>Weisbrod</a:t>
            </a:r>
            <a:r>
              <a:rPr lang="nb-NO" i="0" dirty="0"/>
              <a:t> (1997) og Fjose og Grünfeld (2012)</a:t>
            </a:r>
          </a:p>
          <a:p>
            <a:pPr marL="0" indent="0">
              <a:buNone/>
            </a:pPr>
            <a:endParaRPr lang="nb-NO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3</a:t>
            </a:fld>
            <a:endParaRPr lang="nb-NO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2C2C7B5-D3C9-4CBD-A88E-3D648EBC91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789928"/>
              </p:ext>
            </p:extLst>
          </p:nvPr>
        </p:nvGraphicFramePr>
        <p:xfrm>
          <a:off x="323528" y="3861048"/>
          <a:ext cx="4392488" cy="244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>
            <a:extLst>
              <a:ext uri="{FF2B5EF4-FFF2-40B4-BE49-F238E27FC236}">
                <a16:creationId xmlns:a16="http://schemas.microsoft.com/office/drawing/2014/main" id="{3BE608A5-7D6F-4D6D-AC13-D977C7622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898" y="1196752"/>
            <a:ext cx="3414542" cy="227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A1228B8-86CD-4445-9CFD-28E085E2A260}"/>
              </a:ext>
            </a:extLst>
          </p:cNvPr>
          <p:cNvSpPr txBox="1">
            <a:spLocks/>
          </p:cNvSpPr>
          <p:nvPr/>
        </p:nvSpPr>
        <p:spPr>
          <a:xfrm>
            <a:off x="4861148" y="3865970"/>
            <a:ext cx="3960440" cy="2443349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b="1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18000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 sz="1400" b="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180000" algn="l" defTabSz="914400" rtl="0" eaLnBrk="1" latinLnBrk="0" hangingPunct="1">
              <a:spcBef>
                <a:spcPct val="20000"/>
              </a:spcBef>
              <a:buClr>
                <a:schemeClr val="bg2">
                  <a:lumMod val="90000"/>
                </a:schemeClr>
              </a:buClr>
              <a:buFont typeface="Wingdings" pitchFamily="2" charset="2"/>
              <a:buChar char="§"/>
              <a:defRPr sz="1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0" indent="-180000" algn="l" defTabSz="914400" rtl="0" eaLnBrk="1" latinLnBrk="0" hangingPunct="1">
              <a:spcBef>
                <a:spcPct val="20000"/>
              </a:spcBef>
              <a:buClr>
                <a:schemeClr val="bg2">
                  <a:lumMod val="90000"/>
                </a:schemeClr>
              </a:buClr>
              <a:buFont typeface="Wingdings" pitchFamily="2" charset="2"/>
              <a:buChar char="§"/>
              <a:defRPr sz="18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0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b-NO" sz="1700" i="0" dirty="0"/>
              <a:t>Former for ringvirkninger: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500" b="1" dirty="0"/>
              <a:t>Direkte virkninger </a:t>
            </a:r>
            <a:r>
              <a:rPr lang="nb-NO" sz="1500" b="0" i="0" dirty="0"/>
              <a:t>er virkninger som kan knyttes direkte til fenomenet.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500" b="1" dirty="0"/>
              <a:t>Indirekte virkninger </a:t>
            </a:r>
            <a:r>
              <a:rPr lang="nb-NO" sz="1500" b="0" i="0" dirty="0"/>
              <a:t>er virkninger som i form av etterspørselsimpulser gjennom leverandørkjedene.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500" b="1" dirty="0"/>
              <a:t>Induserte virkninger </a:t>
            </a:r>
            <a:r>
              <a:rPr lang="nb-NO" sz="1500" b="0" i="0" dirty="0"/>
              <a:t>er konsumvirkninger av endrede inntekter.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500" b="1" dirty="0"/>
              <a:t>Katalytiske virkninger </a:t>
            </a:r>
            <a:r>
              <a:rPr lang="nb-NO" sz="1500" b="0" i="0" dirty="0"/>
              <a:t>er virkninger på økonomiens struktur.</a:t>
            </a:r>
          </a:p>
          <a:p>
            <a:pPr marL="0" indent="0">
              <a:buNone/>
            </a:pPr>
            <a:endParaRPr lang="nb-NO" b="0" i="0" dirty="0"/>
          </a:p>
        </p:txBody>
      </p:sp>
    </p:spTree>
    <p:extLst>
      <p:ext uri="{BB962C8B-B14F-4D97-AF65-F5344CB8AC3E}">
        <p14:creationId xmlns:p14="http://schemas.microsoft.com/office/powerpoint/2010/main" val="111972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  <p:bldP spid="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0" dirty="0"/>
              <a:t>Overordnet om ringvirkningsanalyser:</a:t>
            </a:r>
            <a:br>
              <a:rPr lang="nb-NO" sz="2000" b="0" dirty="0"/>
            </a:br>
            <a:r>
              <a:rPr lang="nb-NO" sz="2000" dirty="0"/>
              <a:t>Statusanalyse versus impulsanalyse</a:t>
            </a:r>
            <a:endParaRPr lang="nb-NO" sz="2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753"/>
            <a:ext cx="4181635" cy="2448271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i="0" dirty="0"/>
              <a:t>Statusanalyse: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Hvor mye en </a:t>
            </a:r>
            <a:r>
              <a:rPr lang="nb-NO" dirty="0"/>
              <a:t>vedvarende økonomisk aktivitet</a:t>
            </a:r>
            <a:r>
              <a:rPr lang="nb-NO" i="0" dirty="0"/>
              <a:t>, typisk en aktør eller en næring, bidrar til størrelsen på økonomien, både direkte og indirekte.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Analysen er som regel statisk, uten noen tidsdimensjon.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Benyttes gjerne for å belyse avhengigheten av en eksisterende aktivitet eller for å lobbe for en aktivitet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4</a:t>
            </a:fld>
            <a:endParaRPr lang="nb-NO"/>
          </a:p>
        </p:txBody>
      </p:sp>
      <p:pic>
        <p:nvPicPr>
          <p:cNvPr id="1028" name="Picture 4" descr="Customer relationship management flat concept vector illustration.  Businessman with calculator 2D cartoon character for web design. Smiling  male in official wear. Profit growth creative idea 2777964 Vector Art at  Vecteezy">
            <a:extLst>
              <a:ext uri="{FF2B5EF4-FFF2-40B4-BE49-F238E27FC236}">
                <a16:creationId xmlns:a16="http://schemas.microsoft.com/office/drawing/2014/main" id="{3BA96BE9-C284-48BB-8073-EC20B76C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01014"/>
            <a:ext cx="2530624" cy="231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remium Vector | Economic growth cartoon illustration">
            <a:extLst>
              <a:ext uri="{FF2B5EF4-FFF2-40B4-BE49-F238E27FC236}">
                <a16:creationId xmlns:a16="http://schemas.microsoft.com/office/drawing/2014/main" id="{85FAB096-4865-4E7C-B864-F3A4503AE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67305"/>
            <a:ext cx="1872208" cy="21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9E41675-3EB1-430E-8FB0-2964B379D286}"/>
              </a:ext>
            </a:extLst>
          </p:cNvPr>
          <p:cNvSpPr txBox="1">
            <a:spLocks/>
          </p:cNvSpPr>
          <p:nvPr/>
        </p:nvSpPr>
        <p:spPr>
          <a:xfrm>
            <a:off x="4572000" y="3767305"/>
            <a:ext cx="4181635" cy="244827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b="1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18000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 sz="1400" b="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180000" algn="l" defTabSz="914400" rtl="0" eaLnBrk="1" latinLnBrk="0" hangingPunct="1">
              <a:spcBef>
                <a:spcPct val="20000"/>
              </a:spcBef>
              <a:buClr>
                <a:schemeClr val="bg2">
                  <a:lumMod val="90000"/>
                </a:schemeClr>
              </a:buClr>
              <a:buFont typeface="Wingdings" pitchFamily="2" charset="2"/>
              <a:buChar char="§"/>
              <a:defRPr sz="1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0" indent="-180000" algn="l" defTabSz="914400" rtl="0" eaLnBrk="1" latinLnBrk="0" hangingPunct="1">
              <a:spcBef>
                <a:spcPct val="20000"/>
              </a:spcBef>
              <a:buClr>
                <a:schemeClr val="bg2">
                  <a:lumMod val="90000"/>
                </a:schemeClr>
              </a:buClr>
              <a:buFont typeface="Wingdings" pitchFamily="2" charset="2"/>
              <a:buChar char="§"/>
              <a:defRPr sz="18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0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b-NO" i="0" dirty="0"/>
              <a:t>Impulsanalyse:</a:t>
            </a:r>
          </a:p>
          <a:p>
            <a:pPr lvl="1">
              <a:buFont typeface="Wingdings" pitchFamily="2" charset="2"/>
              <a:buChar char="v"/>
            </a:pPr>
            <a:r>
              <a:rPr lang="nb-NO" i="0" dirty="0"/>
              <a:t>Hvor mye en økonomisk impuls i form av en hendelse eller et tiltak bidrar til størrelsen på økonomien, både direkte og indirekte.</a:t>
            </a:r>
          </a:p>
          <a:p>
            <a:pPr lvl="1">
              <a:buFont typeface="Wingdings" pitchFamily="2" charset="2"/>
              <a:buChar char="v"/>
            </a:pPr>
            <a:r>
              <a:rPr lang="nb-NO" i="0" dirty="0"/>
              <a:t>Tidsdimensjonen er av stor betydning.</a:t>
            </a:r>
          </a:p>
          <a:p>
            <a:pPr lvl="1">
              <a:buFont typeface="Wingdings" pitchFamily="2" charset="2"/>
              <a:buChar char="v"/>
            </a:pPr>
            <a:r>
              <a:rPr lang="nb-NO" i="0" dirty="0"/>
              <a:t>Benyttes gjerne for å evaluere en impuls eller for å lobbe for et tiltak</a:t>
            </a:r>
          </a:p>
        </p:txBody>
      </p:sp>
    </p:spTree>
    <p:extLst>
      <p:ext uri="{BB962C8B-B14F-4D97-AF65-F5344CB8AC3E}">
        <p14:creationId xmlns:p14="http://schemas.microsoft.com/office/powerpoint/2010/main" val="12660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0" dirty="0"/>
              <a:t>Overordnet om ringvirkningsanalyser:</a:t>
            </a:r>
            <a:br>
              <a:rPr lang="nb-NO" sz="2000" b="0" dirty="0"/>
            </a:br>
            <a:r>
              <a:rPr lang="nb-NO" sz="2000" dirty="0"/>
              <a:t>Bruttoringvirkninger versus nettoringvirkninger</a:t>
            </a:r>
            <a:endParaRPr lang="nb-NO" sz="2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752"/>
            <a:ext cx="5050905" cy="2232248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i="0" dirty="0"/>
              <a:t>Bruttoringvirkningsanalyse: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… er en ringvirkningsanalyse der man ikke tar hensyn til fortrenging eller produksjonsressursens alternative anvendelser.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Kan belyse hvor mye av økonomien som er knyttet opp til den økonomiske aktiviteten man vil belyse, …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… men de beregnede tallene vil som regel være oppblåste i forhold den aktivitetens realøkonomiske betydning, særlig på lengre sikt.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3076" name="Picture 4" descr="Job Search Remotive Home - Find A Job Cartoon (1583x929), Png Download">
            <a:extLst>
              <a:ext uri="{FF2B5EF4-FFF2-40B4-BE49-F238E27FC236}">
                <a16:creationId xmlns:a16="http://schemas.microsoft.com/office/drawing/2014/main" id="{2C5F3727-57E8-48F9-90E1-45E9FC2D3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0300"/>
            <a:ext cx="2592288" cy="203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toon of man exaggerating while telling his friend about a fish he caught">
            <a:extLst>
              <a:ext uri="{FF2B5EF4-FFF2-40B4-BE49-F238E27FC236}">
                <a16:creationId xmlns:a16="http://schemas.microsoft.com/office/drawing/2014/main" id="{250AFCAD-B190-4F44-9319-86496360A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792" y="1192890"/>
            <a:ext cx="2803964" cy="21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81FD1A2-75E1-48C9-ACF0-0D10EDB54A49}"/>
              </a:ext>
            </a:extLst>
          </p:cNvPr>
          <p:cNvSpPr/>
          <p:nvPr/>
        </p:nvSpPr>
        <p:spPr>
          <a:xfrm>
            <a:off x="4114800" y="3573016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1600" b="1" dirty="0"/>
              <a:t>Nettoringvirkningsanalyse:</a:t>
            </a:r>
          </a:p>
          <a:p>
            <a:pPr lvl="1">
              <a:buFont typeface="Wingdings" pitchFamily="2" charset="2"/>
              <a:buChar char="v"/>
            </a:pPr>
            <a:r>
              <a:rPr lang="nb-NO" sz="1400" dirty="0"/>
              <a:t>… er en ringvirkningsanalyse der man tar hensyn til fortrenging eller produksjonsressursens alternative anvendelser.</a:t>
            </a:r>
          </a:p>
          <a:p>
            <a:pPr lvl="1">
              <a:buFont typeface="Wingdings" pitchFamily="2" charset="2"/>
              <a:buChar char="v"/>
            </a:pPr>
            <a:r>
              <a:rPr lang="nb-NO" sz="1400" dirty="0"/>
              <a:t>Innebærer mer troverdig modellering av aktivitetens faktiske innvirkningen på økonomien,…</a:t>
            </a:r>
          </a:p>
          <a:p>
            <a:pPr lvl="1">
              <a:buFont typeface="Wingdings" pitchFamily="2" charset="2"/>
              <a:buChar char="v"/>
            </a:pPr>
            <a:r>
              <a:rPr lang="nb-NO" sz="1400" dirty="0"/>
              <a:t>… men det hjelper lite med solid teoretisk fundament om det empiriske grunnlaget er sviktende.</a:t>
            </a:r>
          </a:p>
        </p:txBody>
      </p:sp>
    </p:spTree>
    <p:extLst>
      <p:ext uri="{BB962C8B-B14F-4D97-AF65-F5344CB8AC3E}">
        <p14:creationId xmlns:p14="http://schemas.microsoft.com/office/powerpoint/2010/main" val="326132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0" dirty="0"/>
              <a:t>Overordnet om ringvirkningsanalyser:</a:t>
            </a:r>
            <a:br>
              <a:rPr lang="nb-NO" sz="2000" b="0" dirty="0"/>
            </a:br>
            <a:r>
              <a:rPr lang="nb-NO" sz="2000" dirty="0"/>
              <a:t>Beregningene i praksis</a:t>
            </a:r>
            <a:endParaRPr lang="nb-NO" sz="20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51E912EF-7C8A-4303-9799-F3AFAF15E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b="0" i="0" dirty="0"/>
              <a:t>Mens </a:t>
            </a:r>
            <a:r>
              <a:rPr lang="nb-NO" i="0" dirty="0"/>
              <a:t>direkte virkninger </a:t>
            </a:r>
            <a:r>
              <a:rPr lang="nb-NO" b="0" i="0" dirty="0"/>
              <a:t>beregnes direkte, benytter ringvirkningsmodeller typisk innsats-produksjonsmatriser i estimeringen av </a:t>
            </a:r>
            <a:r>
              <a:rPr lang="nb-NO" i="0" dirty="0"/>
              <a:t>indirekte</a:t>
            </a:r>
            <a:r>
              <a:rPr lang="nb-NO" b="0" i="0" dirty="0"/>
              <a:t> og </a:t>
            </a:r>
            <a:r>
              <a:rPr lang="nb-NO" i="0" dirty="0"/>
              <a:t>induserte virkninger</a:t>
            </a:r>
            <a:r>
              <a:rPr lang="nb-NO" b="0" i="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b="0" i="0" dirty="0"/>
          </a:p>
          <a:p>
            <a:pPr marL="0" indent="0">
              <a:buNone/>
            </a:pPr>
            <a:endParaRPr lang="nb-NO" b="0" i="0" dirty="0"/>
          </a:p>
          <a:p>
            <a:pPr marL="0" indent="0">
              <a:buNone/>
            </a:pPr>
            <a:endParaRPr lang="nb-NO" b="0" i="0" dirty="0"/>
          </a:p>
          <a:p>
            <a:pPr marL="0" indent="0">
              <a:buNone/>
            </a:pPr>
            <a:endParaRPr lang="nb-NO" b="0" i="0" dirty="0"/>
          </a:p>
          <a:p>
            <a:pPr marL="0" indent="0">
              <a:buNone/>
            </a:pPr>
            <a:endParaRPr lang="nb-NO" b="0" i="0" dirty="0"/>
          </a:p>
          <a:p>
            <a:pPr marL="0" indent="0">
              <a:buNone/>
            </a:pPr>
            <a:endParaRPr lang="nb-NO" b="0" i="0" dirty="0"/>
          </a:p>
          <a:p>
            <a:pPr marL="0" indent="0">
              <a:buNone/>
            </a:pPr>
            <a:endParaRPr lang="nb-NO" b="0" i="0" dirty="0"/>
          </a:p>
          <a:p>
            <a:pPr marL="0" indent="0">
              <a:buNone/>
            </a:pPr>
            <a:endParaRPr lang="nb-NO" b="0" i="0" dirty="0"/>
          </a:p>
          <a:p>
            <a:pPr marL="0" indent="0">
              <a:buNone/>
            </a:pPr>
            <a:endParaRPr lang="nb-NO" b="0" i="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b="0" i="0" dirty="0"/>
              <a:t>I enkle varianter benyttes forholdstallene mellom utfallsvariablene og produktinnsatsen.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b="0" i="0" dirty="0"/>
              <a:t>Beregninger av katalytiske virkninger vil uansett kreve mer kompleks modellering.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3EA58DED-A0E9-4936-99FE-97344E78C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496795"/>
              </p:ext>
            </p:extLst>
          </p:nvPr>
        </p:nvGraphicFramePr>
        <p:xfrm>
          <a:off x="464032" y="1932494"/>
          <a:ext cx="8229600" cy="227123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42837192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1248439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3238370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176363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3379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1458370"/>
                    </a:ext>
                  </a:extLst>
                </a:gridCol>
              </a:tblGrid>
              <a:tr h="445742">
                <a:tc>
                  <a:txBody>
                    <a:bodyPr/>
                    <a:lstStyle/>
                    <a:p>
                      <a:r>
                        <a:rPr lang="nb-NO" sz="1200" noProof="0" dirty="0"/>
                        <a:t>Forbrukere →</a:t>
                      </a:r>
                    </a:p>
                    <a:p>
                      <a:r>
                        <a:rPr lang="nb-NO" sz="1200" noProof="0" dirty="0"/>
                        <a:t>Produsenter 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200" noProof="0" dirty="0"/>
                        <a:t>Næring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200" noProof="0" dirty="0"/>
                        <a:t>Næring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200" noProof="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200" noProof="0" dirty="0"/>
                        <a:t>Næring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200" noProof="0" dirty="0"/>
                        <a:t>Andre anvendelser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4985697"/>
                  </a:ext>
                </a:extLst>
              </a:tr>
              <a:tr h="258247">
                <a:tc>
                  <a:txBody>
                    <a:bodyPr/>
                    <a:lstStyle/>
                    <a:p>
                      <a:r>
                        <a:rPr lang="nb-NO" sz="1200" b="1" noProof="0" dirty="0"/>
                        <a:t>Næring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6700371"/>
                  </a:ext>
                </a:extLst>
              </a:tr>
              <a:tr h="318387">
                <a:tc>
                  <a:txBody>
                    <a:bodyPr/>
                    <a:lstStyle/>
                    <a:p>
                      <a:r>
                        <a:rPr lang="nb-NO" sz="1200" b="1" noProof="0" dirty="0"/>
                        <a:t>Næring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6345972"/>
                  </a:ext>
                </a:extLst>
              </a:tr>
              <a:tr h="318387">
                <a:tc>
                  <a:txBody>
                    <a:bodyPr/>
                    <a:lstStyle/>
                    <a:p>
                      <a:r>
                        <a:rPr lang="nb-NO" sz="1200" b="1" noProof="0" dirty="0"/>
                        <a:t>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1794963"/>
                  </a:ext>
                </a:extLst>
              </a:tr>
              <a:tr h="445742">
                <a:tc>
                  <a:txBody>
                    <a:bodyPr/>
                    <a:lstStyle/>
                    <a:p>
                      <a:r>
                        <a:rPr lang="nb-NO" sz="1200" b="1" noProof="0" dirty="0"/>
                        <a:t>Næring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861738"/>
                  </a:ext>
                </a:extLst>
              </a:tr>
              <a:tr h="445742">
                <a:tc>
                  <a:txBody>
                    <a:bodyPr/>
                    <a:lstStyle/>
                    <a:p>
                      <a:r>
                        <a:rPr lang="nb-NO" sz="1200" b="1" noProof="0" dirty="0"/>
                        <a:t>Andre bidrag til produksjonen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nb-NO" sz="1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147722"/>
                  </a:ext>
                </a:extLst>
              </a:tr>
            </a:tbl>
          </a:graphicData>
        </a:graphic>
      </p:graphicFrame>
      <p:grpSp>
        <p:nvGrpSpPr>
          <p:cNvPr id="16" name="Gruppe 15">
            <a:extLst>
              <a:ext uri="{FF2B5EF4-FFF2-40B4-BE49-F238E27FC236}">
                <a16:creationId xmlns:a16="http://schemas.microsoft.com/office/drawing/2014/main" id="{FCB0259E-5D05-4E0A-8CDC-6FABF5B00E4A}"/>
              </a:ext>
            </a:extLst>
          </p:cNvPr>
          <p:cNvGrpSpPr/>
          <p:nvPr/>
        </p:nvGrpSpPr>
        <p:grpSpPr>
          <a:xfrm>
            <a:off x="464032" y="5045376"/>
            <a:ext cx="8236432" cy="1231706"/>
            <a:chOff x="464032" y="5045376"/>
            <a:chExt cx="8236432" cy="1231706"/>
          </a:xfrm>
        </p:grpSpPr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CE837D98-2215-4273-A59D-46DAF5FA5491}"/>
                </a:ext>
              </a:extLst>
            </p:cNvPr>
            <p:cNvGrpSpPr/>
            <p:nvPr/>
          </p:nvGrpSpPr>
          <p:grpSpPr>
            <a:xfrm>
              <a:off x="464032" y="5045376"/>
              <a:ext cx="8236432" cy="1231706"/>
              <a:chOff x="464032" y="5045376"/>
              <a:chExt cx="8236432" cy="1231706"/>
            </a:xfrm>
          </p:grpSpPr>
          <p:grpSp>
            <p:nvGrpSpPr>
              <p:cNvPr id="12" name="Gruppe 11">
                <a:extLst>
                  <a:ext uri="{FF2B5EF4-FFF2-40B4-BE49-F238E27FC236}">
                    <a16:creationId xmlns:a16="http://schemas.microsoft.com/office/drawing/2014/main" id="{E402725D-FCB6-4D08-95C6-03BEC127C920}"/>
                  </a:ext>
                </a:extLst>
              </p:cNvPr>
              <p:cNvGrpSpPr/>
              <p:nvPr/>
            </p:nvGrpSpPr>
            <p:grpSpPr>
              <a:xfrm>
                <a:off x="464032" y="5045376"/>
                <a:ext cx="8229600" cy="1231706"/>
                <a:chOff x="464032" y="5045376"/>
                <a:chExt cx="8229600" cy="1231706"/>
              </a:xfrm>
            </p:grpSpPr>
            <p:sp>
              <p:nvSpPr>
                <p:cNvPr id="14" name="Rektangel 13">
                  <a:extLst>
                    <a:ext uri="{FF2B5EF4-FFF2-40B4-BE49-F238E27FC236}">
                      <a16:creationId xmlns:a16="http://schemas.microsoft.com/office/drawing/2014/main" id="{72EA0AC4-A529-4587-97FF-01F7BB27B8DC}"/>
                    </a:ext>
                  </a:extLst>
                </p:cNvPr>
                <p:cNvSpPr/>
                <p:nvPr/>
              </p:nvSpPr>
              <p:spPr>
                <a:xfrm>
                  <a:off x="464032" y="5229199"/>
                  <a:ext cx="8229600" cy="104788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b-NO" dirty="0"/>
                </a:p>
              </p:txBody>
            </p:sp>
            <p:sp>
              <p:nvSpPr>
                <p:cNvPr id="10" name="Rektangel: klippede hjørner øverst 9">
                  <a:extLst>
                    <a:ext uri="{FF2B5EF4-FFF2-40B4-BE49-F238E27FC236}">
                      <a16:creationId xmlns:a16="http://schemas.microsoft.com/office/drawing/2014/main" id="{1FEE4447-4AA2-4AA9-9845-68912A377DF6}"/>
                    </a:ext>
                  </a:extLst>
                </p:cNvPr>
                <p:cNvSpPr/>
                <p:nvPr/>
              </p:nvSpPr>
              <p:spPr>
                <a:xfrm>
                  <a:off x="4277136" y="5045376"/>
                  <a:ext cx="576064" cy="183821"/>
                </a:xfrm>
                <a:prstGeom prst="snip2SameRect">
                  <a:avLst/>
                </a:prstGeom>
                <a:no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094AB87A-9B50-4A83-BCA5-BC16BDF8F705}"/>
                  </a:ext>
                </a:extLst>
              </p:cNvPr>
              <p:cNvSpPr/>
              <p:nvPr/>
            </p:nvSpPr>
            <p:spPr>
              <a:xfrm>
                <a:off x="5237587" y="5229198"/>
                <a:ext cx="3462877" cy="104098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1A6E4DCF-16BC-4416-A7FE-D5C823724B6C}"/>
                </a:ext>
              </a:extLst>
            </p:cNvPr>
            <p:cNvSpPr txBox="1"/>
            <p:nvPr/>
          </p:nvSpPr>
          <p:spPr>
            <a:xfrm rot="-180000">
              <a:off x="493399" y="5339445"/>
              <a:ext cx="2664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/>
                <a:t>Regionale likevektsmodeller (SCGE)</a:t>
              </a:r>
            </a:p>
          </p:txBody>
        </p: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249DA5C8-77B7-436A-B040-6498C65F0D18}"/>
                </a:ext>
              </a:extLst>
            </p:cNvPr>
            <p:cNvSpPr txBox="1"/>
            <p:nvPr/>
          </p:nvSpPr>
          <p:spPr>
            <a:xfrm rot="180000">
              <a:off x="468802" y="5938539"/>
              <a:ext cx="36165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/>
                <a:t>Interaksjonsmodeller for areal og transport (LUTI)</a:t>
              </a:r>
            </a:p>
          </p:txBody>
        </p:sp>
        <p:sp>
          <p:nvSpPr>
            <p:cNvPr id="18" name="TekstSylinder 17">
              <a:extLst>
                <a:ext uri="{FF2B5EF4-FFF2-40B4-BE49-F238E27FC236}">
                  <a16:creationId xmlns:a16="http://schemas.microsoft.com/office/drawing/2014/main" id="{D7812C24-1A73-4464-B97B-AB62A150058B}"/>
                </a:ext>
              </a:extLst>
            </p:cNvPr>
            <p:cNvSpPr txBox="1"/>
            <p:nvPr/>
          </p:nvSpPr>
          <p:spPr>
            <a:xfrm>
              <a:off x="911750" y="5628863"/>
              <a:ext cx="44685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/>
                <a:t>Beregningsrelasjoner mellom produktivitet og markedstilgang</a:t>
              </a:r>
            </a:p>
          </p:txBody>
        </p:sp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F57E580A-D262-417C-97F4-408C39F08BBD}"/>
                </a:ext>
              </a:extLst>
            </p:cNvPr>
            <p:cNvSpPr txBox="1"/>
            <p:nvPr/>
          </p:nvSpPr>
          <p:spPr>
            <a:xfrm rot="-540000">
              <a:off x="7019077" y="5732018"/>
              <a:ext cx="15195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/>
                <a:t>Multikriterieanalyse</a:t>
              </a:r>
            </a:p>
          </p:txBody>
        </p:sp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4776079C-3F70-421C-BF8E-4DEF908D2A4D}"/>
                </a:ext>
              </a:extLst>
            </p:cNvPr>
            <p:cNvSpPr txBox="1"/>
            <p:nvPr/>
          </p:nvSpPr>
          <p:spPr>
            <a:xfrm rot="540000">
              <a:off x="5509518" y="5799769"/>
              <a:ext cx="9949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/>
                <a:t>Diskusjon</a:t>
              </a:r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C443992A-7C3A-4224-8CDF-6D723C41D1BC}"/>
                </a:ext>
              </a:extLst>
            </p:cNvPr>
            <p:cNvSpPr txBox="1"/>
            <p:nvPr/>
          </p:nvSpPr>
          <p:spPr>
            <a:xfrm>
              <a:off x="3436309" y="5298423"/>
              <a:ext cx="1707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b="1" u="sng" dirty="0"/>
                <a:t>Kvantitative verktøy</a:t>
              </a:r>
            </a:p>
          </p:txBody>
        </p:sp>
        <p:sp>
          <p:nvSpPr>
            <p:cNvPr id="24" name="TekstSylinder 23">
              <a:extLst>
                <a:ext uri="{FF2B5EF4-FFF2-40B4-BE49-F238E27FC236}">
                  <a16:creationId xmlns:a16="http://schemas.microsoft.com/office/drawing/2014/main" id="{DDD32909-3256-481A-ABF8-3EEEC49204EE}"/>
                </a:ext>
              </a:extLst>
            </p:cNvPr>
            <p:cNvSpPr txBox="1"/>
            <p:nvPr/>
          </p:nvSpPr>
          <p:spPr>
            <a:xfrm>
              <a:off x="5299115" y="5298422"/>
              <a:ext cx="1707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b="1" u="sng" dirty="0"/>
                <a:t>Kvalitative verktøy</a:t>
              </a:r>
            </a:p>
          </p:txBody>
        </p:sp>
      </p:grpSp>
      <p:pic>
        <p:nvPicPr>
          <p:cNvPr id="2058" name="Picture 10">
            <a:extLst>
              <a:ext uri="{FF2B5EF4-FFF2-40B4-BE49-F238E27FC236}">
                <a16:creationId xmlns:a16="http://schemas.microsoft.com/office/drawing/2014/main" id="{70CDB0EF-F546-4D02-A3B7-6C58D7547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43" y="2490314"/>
            <a:ext cx="1629495" cy="153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60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Innhold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800000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2000" dirty="0"/>
              <a:t>Overordnet om ringvirkningsanalyser</a:t>
            </a:r>
          </a:p>
          <a:p>
            <a:endParaRPr lang="nb-NO" sz="2000" dirty="0"/>
          </a:p>
          <a:p>
            <a:endParaRPr lang="nb-NO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2000" dirty="0"/>
              <a:t>Det empiriske grunnlaget for nettoringvirkningsanalyser i Norge</a:t>
            </a:r>
          </a:p>
        </p:txBody>
      </p:sp>
      <p:sp>
        <p:nvSpPr>
          <p:cNvPr id="5" name="Rektangel 4"/>
          <p:cNvSpPr/>
          <p:nvPr/>
        </p:nvSpPr>
        <p:spPr>
          <a:xfrm>
            <a:off x="457200" y="2636912"/>
            <a:ext cx="7787208" cy="60323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328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/>
        </p:nvGrpSpPr>
        <p:grpSpPr>
          <a:xfrm>
            <a:off x="457200" y="4823646"/>
            <a:ext cx="8365586" cy="1629690"/>
            <a:chOff x="457200" y="3492033"/>
            <a:chExt cx="8365586" cy="1629690"/>
          </a:xfrm>
        </p:grpSpPr>
        <p:grpSp>
          <p:nvGrpSpPr>
            <p:cNvPr id="23" name="Gruppe 22"/>
            <p:cNvGrpSpPr/>
            <p:nvPr/>
          </p:nvGrpSpPr>
          <p:grpSpPr>
            <a:xfrm>
              <a:off x="457200" y="3717032"/>
              <a:ext cx="1941076" cy="1387897"/>
              <a:chOff x="755576" y="3573016"/>
              <a:chExt cx="1941076" cy="1387897"/>
            </a:xfrm>
          </p:grpSpPr>
          <p:pic>
            <p:nvPicPr>
              <p:cNvPr id="33" name="Bilde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576" y="3573016"/>
                <a:ext cx="1941076" cy="1009360"/>
              </a:xfrm>
              <a:prstGeom prst="rect">
                <a:avLst/>
              </a:prstGeom>
            </p:spPr>
          </p:pic>
          <p:sp>
            <p:nvSpPr>
              <p:cNvPr id="34" name="TekstSylinder 33"/>
              <p:cNvSpPr txBox="1"/>
              <p:nvPr/>
            </p:nvSpPr>
            <p:spPr>
              <a:xfrm>
                <a:off x="1103409" y="4653136"/>
                <a:ext cx="11045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i="1" dirty="0"/>
                  <a:t>Vedlikehold</a:t>
                </a:r>
              </a:p>
            </p:txBody>
          </p:sp>
        </p:grpSp>
        <p:grpSp>
          <p:nvGrpSpPr>
            <p:cNvPr id="24" name="Gruppe 23"/>
            <p:cNvGrpSpPr/>
            <p:nvPr/>
          </p:nvGrpSpPr>
          <p:grpSpPr>
            <a:xfrm>
              <a:off x="4944859" y="3721622"/>
              <a:ext cx="1747594" cy="1387896"/>
              <a:chOff x="5133191" y="3560812"/>
              <a:chExt cx="1747594" cy="1387896"/>
            </a:xfrm>
          </p:grpSpPr>
          <p:pic>
            <p:nvPicPr>
              <p:cNvPr id="31" name="Bilde 3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2692" y="3560812"/>
                <a:ext cx="1663237" cy="936104"/>
              </a:xfrm>
              <a:prstGeom prst="rect">
                <a:avLst/>
              </a:prstGeom>
            </p:spPr>
          </p:pic>
          <p:sp>
            <p:nvSpPr>
              <p:cNvPr id="32" name="TekstSylinder 31"/>
              <p:cNvSpPr txBox="1"/>
              <p:nvPr/>
            </p:nvSpPr>
            <p:spPr>
              <a:xfrm>
                <a:off x="5133191" y="4640931"/>
                <a:ext cx="17475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i="1" dirty="0"/>
                  <a:t>Solide statsfinanser</a:t>
                </a:r>
              </a:p>
            </p:txBody>
          </p:sp>
        </p:grpSp>
        <p:grpSp>
          <p:nvGrpSpPr>
            <p:cNvPr id="25" name="Gruppe 24"/>
            <p:cNvGrpSpPr/>
            <p:nvPr/>
          </p:nvGrpSpPr>
          <p:grpSpPr>
            <a:xfrm>
              <a:off x="2784619" y="3492033"/>
              <a:ext cx="1717304" cy="1612896"/>
              <a:chOff x="3221035" y="3331223"/>
              <a:chExt cx="1717304" cy="1612896"/>
            </a:xfrm>
          </p:grpSpPr>
          <p:pic>
            <p:nvPicPr>
              <p:cNvPr id="29" name="Picture 4" descr="Image result for horse mone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1035" y="3331223"/>
                <a:ext cx="1717304" cy="1287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kstSylinder 29"/>
              <p:cNvSpPr txBox="1"/>
              <p:nvPr/>
            </p:nvSpPr>
            <p:spPr>
              <a:xfrm>
                <a:off x="3394243" y="4636342"/>
                <a:ext cx="13708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i="1" dirty="0"/>
                  <a:t>Distriktspolitikk</a:t>
                </a:r>
              </a:p>
            </p:txBody>
          </p:sp>
        </p:grpSp>
        <p:grpSp>
          <p:nvGrpSpPr>
            <p:cNvPr id="26" name="Gruppe 25"/>
            <p:cNvGrpSpPr/>
            <p:nvPr/>
          </p:nvGrpSpPr>
          <p:grpSpPr>
            <a:xfrm>
              <a:off x="7039156" y="3765688"/>
              <a:ext cx="1783630" cy="1356035"/>
              <a:chOff x="7170353" y="3604878"/>
              <a:chExt cx="1783630" cy="1356035"/>
            </a:xfrm>
          </p:grpSpPr>
          <p:pic>
            <p:nvPicPr>
              <p:cNvPr id="27" name="Bilde 2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70353" y="3604878"/>
                <a:ext cx="1783630" cy="767841"/>
              </a:xfrm>
              <a:prstGeom prst="rect">
                <a:avLst/>
              </a:prstGeom>
            </p:spPr>
          </p:pic>
          <p:sp>
            <p:nvSpPr>
              <p:cNvPr id="28" name="TekstSylinder 27"/>
              <p:cNvSpPr txBox="1"/>
              <p:nvPr/>
            </p:nvSpPr>
            <p:spPr>
              <a:xfrm>
                <a:off x="7596336" y="4653136"/>
                <a:ext cx="931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i="1" dirty="0"/>
                  <a:t>Sikkerhet</a:t>
                </a: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Page</a:t>
            </a:r>
            <a:endParaRPr lang="nb-NO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nb-NO" sz="2000" b="0" dirty="0"/>
              <a:t>Det empiriske grunnlaget for nettoringvirkningsanalyser i Norge:</a:t>
            </a:r>
            <a:br>
              <a:rPr lang="nb-NO" sz="2000" dirty="0"/>
            </a:br>
            <a:r>
              <a:rPr lang="nb-NO" sz="2000" dirty="0"/>
              <a:t>Kost-nytte-vurderinger har hatt lite å si for norske veiinvesteringer</a:t>
            </a:r>
            <a:endParaRPr lang="nb-NO" sz="2000" b="0" i="1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199" y="1196752"/>
            <a:ext cx="6235253" cy="4929411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i="0" dirty="0"/>
              <a:t>Høyt investeringer i veisektoren i </a:t>
            </a:r>
            <a:r>
              <a:rPr lang="nb-NO" b="0" i="0" dirty="0"/>
              <a:t>Norge på rundt 30 milliarder kroner årlig i seksperioden 2018 til 2023.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500" i="0" dirty="0"/>
              <a:t>Nytte-kostnad analyser påvirker ikke investeringsbeslutningene:</a:t>
            </a:r>
            <a:endParaRPr lang="nb-NO" i="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Svært ulønnsom prosjektportefølje i Norge</a:t>
            </a:r>
            <a:br>
              <a:rPr lang="nb-NO" i="0" dirty="0"/>
            </a:br>
            <a:br>
              <a:rPr lang="nb-NO" i="0" dirty="0"/>
            </a:br>
            <a:br>
              <a:rPr lang="nb-NO" i="0" dirty="0"/>
            </a:br>
            <a:br>
              <a:rPr lang="nb-NO" i="0" dirty="0"/>
            </a:br>
            <a:br>
              <a:rPr lang="nb-NO" i="0" dirty="0"/>
            </a:br>
            <a:br>
              <a:rPr lang="nb-NO" i="0" dirty="0"/>
            </a:br>
            <a:br>
              <a:rPr lang="nb-NO" i="0" dirty="0"/>
            </a:br>
            <a:br>
              <a:rPr lang="nb-NO" i="0" dirty="0"/>
            </a:br>
            <a:br>
              <a:rPr lang="nb-NO" i="0" dirty="0"/>
            </a:br>
            <a:endParaRPr lang="nb-NO" i="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b-NO" i="0" dirty="0"/>
              <a:t>En rekke kvalitative og kvantitative studier tyder på lite vektlegging av produktivitetspotensial og kost-nytte analyser i beslutningene.</a:t>
            </a:r>
            <a:endParaRPr lang="nb-NO" sz="800" i="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i="0" dirty="0"/>
              <a:t>Andre forklaringer på investeringsbeslutningene:</a:t>
            </a:r>
          </a:p>
          <a:p>
            <a:pPr marL="0" indent="0">
              <a:buNone/>
            </a:pPr>
            <a:endParaRPr lang="nb-NO" sz="1500" b="0" i="0" dirty="0"/>
          </a:p>
          <a:p>
            <a:pPr marL="0" indent="0">
              <a:buNone/>
            </a:pPr>
            <a:endParaRPr lang="nb-NO" sz="1500" b="0" i="0" dirty="0"/>
          </a:p>
          <a:p>
            <a:pPr marL="0" indent="0">
              <a:buNone/>
            </a:pPr>
            <a:endParaRPr lang="nb-NO" sz="1500" b="0" i="0" dirty="0"/>
          </a:p>
          <a:p>
            <a:pPr marL="0" indent="0">
              <a:buNone/>
            </a:pPr>
            <a:endParaRPr lang="nb-NO" sz="1500" b="0" i="0" dirty="0"/>
          </a:p>
          <a:p>
            <a:pPr marL="0" indent="0">
              <a:buNone/>
            </a:pPr>
            <a:endParaRPr lang="nb-NO" sz="1500" b="0" i="0" dirty="0"/>
          </a:p>
        </p:txBody>
      </p:sp>
      <p:graphicFrame>
        <p:nvGraphicFramePr>
          <p:cNvPr id="35" name="Diagram 34"/>
          <p:cNvGraphicFramePr>
            <a:graphicFrameLocks/>
          </p:cNvGraphicFramePr>
          <p:nvPr/>
        </p:nvGraphicFramePr>
        <p:xfrm>
          <a:off x="6436875" y="1052736"/>
          <a:ext cx="27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1" name="Gruppe 10"/>
          <p:cNvGrpSpPr/>
          <p:nvPr/>
        </p:nvGrpSpPr>
        <p:grpSpPr>
          <a:xfrm>
            <a:off x="54035" y="2325173"/>
            <a:ext cx="6207025" cy="1830236"/>
            <a:chOff x="-203174" y="2678442"/>
            <a:chExt cx="6207025" cy="1830236"/>
          </a:xfrm>
        </p:grpSpPr>
        <p:sp>
          <p:nvSpPr>
            <p:cNvPr id="36" name="TekstSylinder 35"/>
            <p:cNvSpPr txBox="1"/>
            <p:nvPr/>
          </p:nvSpPr>
          <p:spPr>
            <a:xfrm>
              <a:off x="2281955" y="4108568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i="1" dirty="0"/>
                <a:t>Unngår negativ nettonytte</a:t>
              </a:r>
            </a:p>
          </p:txBody>
        </p:sp>
        <p:sp>
          <p:nvSpPr>
            <p:cNvPr id="37" name="TekstSylinder 36"/>
            <p:cNvSpPr txBox="1"/>
            <p:nvPr/>
          </p:nvSpPr>
          <p:spPr>
            <a:xfrm>
              <a:off x="4766543" y="4108568"/>
              <a:ext cx="1237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i="1" dirty="0"/>
                <a:t>NKA legges i stor grad til grunn</a:t>
              </a:r>
            </a:p>
          </p:txBody>
        </p:sp>
        <p:sp>
          <p:nvSpPr>
            <p:cNvPr id="38" name="TekstSylinder 37"/>
            <p:cNvSpPr txBox="1"/>
            <p:nvPr/>
          </p:nvSpPr>
          <p:spPr>
            <a:xfrm>
              <a:off x="3448356" y="4108568"/>
              <a:ext cx="1237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i="1" dirty="0"/>
                <a:t>NKA legges i til en viss grad til grunn</a:t>
              </a:r>
            </a:p>
          </p:txBody>
        </p:sp>
        <p:sp>
          <p:nvSpPr>
            <p:cNvPr id="39" name="TekstSylinder 38"/>
            <p:cNvSpPr txBox="1"/>
            <p:nvPr/>
          </p:nvSpPr>
          <p:spPr>
            <a:xfrm>
              <a:off x="1065073" y="4108568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i="1" dirty="0"/>
                <a:t>Ingen vesentlig innvirkning</a:t>
              </a:r>
            </a:p>
          </p:txBody>
        </p:sp>
        <p:pic>
          <p:nvPicPr>
            <p:cNvPr id="40" name="Picture 14" descr="https://upload.wikimedia.org/wikipedia/commons/thumb/a/a4/Flag_of_the_United_States.svg/1920px-Flag_of_the_United_States.sv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447" y="3141405"/>
              <a:ext cx="540000" cy="284344"/>
            </a:xfrm>
            <a:prstGeom prst="rect">
              <a:avLst/>
            </a:prstGeom>
            <a:noFill/>
            <a:ln w="6350"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6" descr="File:Flag of Afghanistan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962" y="2678442"/>
              <a:ext cx="540000" cy="359775"/>
            </a:xfrm>
            <a:prstGeom prst="rect">
              <a:avLst/>
            </a:prstGeom>
            <a:noFill/>
            <a:ln w="6350"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8" descr="Flag of Norway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962" y="3092069"/>
              <a:ext cx="540000" cy="392765"/>
            </a:xfrm>
            <a:prstGeom prst="rect">
              <a:avLst/>
            </a:prstGeom>
            <a:noFill/>
            <a:ln w="6350"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4" descr="Image result for flag qata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962" y="3577022"/>
              <a:ext cx="540000" cy="303750"/>
            </a:xfrm>
            <a:prstGeom prst="rect">
              <a:avLst/>
            </a:prstGeom>
            <a:noFill/>
            <a:ln w="6350"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32" descr="Image result for sweden fla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693" y="3561589"/>
              <a:ext cx="540000" cy="338580"/>
            </a:xfrm>
            <a:prstGeom prst="rect">
              <a:avLst/>
            </a:prstGeom>
            <a:noFill/>
            <a:ln w="6350"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34" descr="Image result for united kingdom fla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424" y="3149296"/>
              <a:ext cx="540000" cy="270000"/>
            </a:xfrm>
            <a:prstGeom prst="rect">
              <a:avLst/>
            </a:prstGeom>
            <a:noFill/>
            <a:ln w="6350"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6" descr="Image result for Netherlands fla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693" y="3114185"/>
              <a:ext cx="540000" cy="360180"/>
            </a:xfrm>
            <a:prstGeom prst="rect">
              <a:avLst/>
            </a:prstGeom>
            <a:noFill/>
            <a:ln w="6350"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8" descr="Image result for Germany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693" y="2702149"/>
              <a:ext cx="540000" cy="324000"/>
            </a:xfrm>
            <a:prstGeom prst="rect">
              <a:avLst/>
            </a:prstGeom>
            <a:noFill/>
            <a:ln w="6350"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0" descr="Image result for Autralia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780" y="2723329"/>
              <a:ext cx="540000" cy="270000"/>
            </a:xfrm>
            <a:prstGeom prst="rect">
              <a:avLst/>
            </a:prstGeom>
            <a:noFill/>
            <a:ln w="6350"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4" descr="Flag of New Zealand.sv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010" y="3593897"/>
              <a:ext cx="540000" cy="270000"/>
            </a:xfrm>
            <a:prstGeom prst="rect">
              <a:avLst/>
            </a:prstGeom>
            <a:noFill/>
            <a:ln w="6350"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Rett pilkobling 8"/>
            <p:cNvCxnSpPr/>
            <p:nvPr/>
          </p:nvCxnSpPr>
          <p:spPr>
            <a:xfrm>
              <a:off x="928356" y="4097625"/>
              <a:ext cx="5040000" cy="0"/>
            </a:xfrm>
            <a:prstGeom prst="straightConnector1">
              <a:avLst/>
            </a:prstGeom>
            <a:ln w="25400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kstSylinder 49"/>
            <p:cNvSpPr txBox="1"/>
            <p:nvPr/>
          </p:nvSpPr>
          <p:spPr>
            <a:xfrm>
              <a:off x="-203174" y="3820626"/>
              <a:ext cx="11716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i="1" dirty="0"/>
                <a:t>Viktighet av nytte-kostnads- analyse (NKA)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0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0" dirty="0"/>
              <a:t>Det empiriske grunnlaget for nettoringvirkningsanalyser i Norge:</a:t>
            </a:r>
            <a:br>
              <a:rPr lang="nb-NO" sz="2000" dirty="0"/>
            </a:br>
            <a:r>
              <a:rPr lang="nb-NO" sz="2000" dirty="0"/>
              <a:t>Systematisering over virkninger av transporttiltak</a:t>
            </a:r>
            <a:endParaRPr lang="nb-NO" sz="20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Page</a:t>
            </a:r>
            <a:endParaRPr lang="nb-NO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/>
        </p:nvGraphicFramePr>
        <p:xfrm>
          <a:off x="2574207" y="1440000"/>
          <a:ext cx="5562617" cy="41820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780833">
                  <a:extLst>
                    <a:ext uri="{9D8B030D-6E8A-4147-A177-3AD203B41FA5}">
                      <a16:colId xmlns:a16="http://schemas.microsoft.com/office/drawing/2014/main" val="3648736826"/>
                    </a:ext>
                  </a:extLst>
                </a:gridCol>
                <a:gridCol w="2781784">
                  <a:extLst>
                    <a:ext uri="{9D8B030D-6E8A-4147-A177-3AD203B41FA5}">
                      <a16:colId xmlns:a16="http://schemas.microsoft.com/office/drawing/2014/main" val="3258674039"/>
                    </a:ext>
                  </a:extLst>
                </a:gridCol>
              </a:tblGrid>
              <a:tr h="418206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20"/>
                        </a:spcAft>
                      </a:pPr>
                      <a:r>
                        <a:rPr lang="nb-NO" sz="1200" dirty="0">
                          <a:effectLst/>
                          <a:latin typeface="+mj-lt"/>
                        </a:rPr>
                        <a:t>Direkte effekter</a:t>
                      </a:r>
                      <a:br>
                        <a:rPr lang="nb-NO" sz="1200" dirty="0">
                          <a:effectLst/>
                          <a:latin typeface="+mj-lt"/>
                        </a:rPr>
                      </a:br>
                      <a:r>
                        <a:rPr lang="nb-NO" sz="1200" b="0" dirty="0">
                          <a:effectLst/>
                          <a:latin typeface="+mj-lt"/>
                        </a:rPr>
                        <a:t>(</a:t>
                      </a:r>
                      <a:r>
                        <a:rPr lang="nb-NO" sz="1200" b="0" i="1" dirty="0">
                          <a:effectLst/>
                          <a:latin typeface="+mj-lt"/>
                        </a:rPr>
                        <a:t>virkninger i primærmarkedene</a:t>
                      </a:r>
                      <a:r>
                        <a:rPr lang="nb-NO" sz="1200" b="0" dirty="0">
                          <a:effectLst/>
                          <a:latin typeface="+mj-lt"/>
                        </a:rPr>
                        <a:t>)</a:t>
                      </a:r>
                      <a:endParaRPr lang="nb-NO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20"/>
                        </a:spcAft>
                      </a:pPr>
                      <a:r>
                        <a:rPr lang="nb-N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Indirekte effekter</a:t>
                      </a:r>
                      <a:br>
                        <a:rPr lang="nb-N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nb-NO" sz="12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virkninger i sekundærmarkedene</a:t>
                      </a:r>
                      <a:r>
                        <a:rPr lang="nb-NO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nb-NO" sz="12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0115737"/>
                  </a:ext>
                </a:extLst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646236"/>
              </p:ext>
            </p:extLst>
          </p:nvPr>
        </p:nvGraphicFramePr>
        <p:xfrm>
          <a:off x="720000" y="1440000"/>
          <a:ext cx="1854207" cy="3612231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854207">
                  <a:extLst>
                    <a:ext uri="{9D8B030D-6E8A-4147-A177-3AD203B41FA5}">
                      <a16:colId xmlns:a16="http://schemas.microsoft.com/office/drawing/2014/main" val="3236631052"/>
                    </a:ext>
                  </a:extLst>
                </a:gridCol>
              </a:tblGrid>
              <a:tr h="420993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20"/>
                        </a:spcAft>
                      </a:pPr>
                      <a:r>
                        <a:rPr lang="nb-NO" sz="1200" dirty="0">
                          <a:effectLst/>
                          <a:latin typeface="+mj-lt"/>
                        </a:rPr>
                        <a:t>Realøkonomisk variabel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1182654"/>
                  </a:ext>
                </a:extLst>
              </a:tr>
              <a:tr h="939391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20"/>
                        </a:spcAft>
                      </a:pPr>
                      <a:r>
                        <a:rPr lang="nb-NO" sz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Økonomiske effekter </a:t>
                      </a:r>
                      <a:r>
                        <a:rPr lang="nb-NO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nb-NO" sz="1200" b="0" i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virkninger på produksjonssektoren</a:t>
                      </a:r>
                      <a:r>
                        <a:rPr lang="nb-NO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nb-NO" sz="1200" b="0" i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804123"/>
                  </a:ext>
                </a:extLst>
              </a:tr>
              <a:tr h="1127827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20"/>
                        </a:spcAft>
                      </a:pPr>
                      <a:r>
                        <a:rPr lang="nb-NO" sz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Sosiale effekter </a:t>
                      </a:r>
                      <a:r>
                        <a:rPr lang="nb-NO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nb-NO" sz="1200" b="0" i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virkninger på husholdningssektoren</a:t>
                      </a:r>
                      <a:r>
                        <a:rPr lang="nb-NO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nb-NO" sz="12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989669"/>
                  </a:ext>
                </a:extLst>
              </a:tr>
              <a:tr h="561501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20"/>
                        </a:spcAft>
                      </a:pPr>
                      <a:r>
                        <a:rPr lang="nb-NO" sz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Miljøeffekter </a:t>
                      </a:r>
                      <a:r>
                        <a:rPr lang="nb-NO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nb-NO" sz="1200" b="0" i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virkninger utenfor konvensjonelle markeder</a:t>
                      </a:r>
                      <a:r>
                        <a:rPr lang="nb-NO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nb-NO" sz="12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73054"/>
                  </a:ext>
                </a:extLst>
              </a:tr>
              <a:tr h="562519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20"/>
                        </a:spcAft>
                      </a:pPr>
                      <a:r>
                        <a:rPr lang="nb-NO" sz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Offentlige effekter </a:t>
                      </a:r>
                      <a:r>
                        <a:rPr lang="nb-NO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nb-NO" sz="1200" b="0" i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virkninger på offentlig styring</a:t>
                      </a:r>
                      <a:r>
                        <a:rPr lang="nb-NO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nb-NO" sz="12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5196"/>
                  </a:ext>
                </a:extLst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/>
        </p:nvGraphicFramePr>
        <p:xfrm>
          <a:off x="2582779" y="1857600"/>
          <a:ext cx="5562617" cy="319463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780833">
                  <a:extLst>
                    <a:ext uri="{9D8B030D-6E8A-4147-A177-3AD203B41FA5}">
                      <a16:colId xmlns:a16="http://schemas.microsoft.com/office/drawing/2014/main" val="2700679583"/>
                    </a:ext>
                  </a:extLst>
                </a:gridCol>
                <a:gridCol w="2781784">
                  <a:extLst>
                    <a:ext uri="{9D8B030D-6E8A-4147-A177-3AD203B41FA5}">
                      <a16:colId xmlns:a16="http://schemas.microsoft.com/office/drawing/2014/main" val="889737338"/>
                    </a:ext>
                  </a:extLst>
                </a:gridCol>
              </a:tblGrid>
              <a:tr h="929409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2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Reisekostnader for</a:t>
                      </a:r>
                      <a:r>
                        <a:rPr lang="nb-NO" sz="12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yrkesreisende og logistikkostnader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CEEE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2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Produktivitetsvirkninger, arbeidsmarkedsvirkninger</a:t>
                      </a:r>
                      <a:r>
                        <a:rPr lang="nb-NO" sz="12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konkurransevirkninger og investeringsvirkninger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D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685339"/>
                  </a:ext>
                </a:extLst>
              </a:tr>
              <a:tr h="1160476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20"/>
                        </a:spcAft>
                      </a:pPr>
                      <a:r>
                        <a:rPr lang="nb-NO" sz="1200" b="0" dirty="0">
                          <a:effectLst/>
                          <a:latin typeface="+mj-lt"/>
                        </a:rPr>
                        <a:t>Reisekostnader for fritidsreisende</a:t>
                      </a:r>
                      <a:r>
                        <a:rPr lang="nb-NO" sz="1200" b="0" baseline="0" dirty="0">
                          <a:effectLst/>
                          <a:latin typeface="+mj-lt"/>
                        </a:rPr>
                        <a:t> og </a:t>
                      </a:r>
                      <a:r>
                        <a:rPr lang="nb-NO" sz="1200" b="0" dirty="0">
                          <a:effectLst/>
                          <a:latin typeface="+mj-lt"/>
                        </a:rPr>
                        <a:t>ulykkeskostnader</a:t>
                      </a:r>
                      <a:endParaRPr lang="nb-NO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20"/>
                        </a:spcAft>
                      </a:pPr>
                      <a:r>
                        <a:rPr lang="nb-NO" sz="1200" dirty="0">
                          <a:effectLst/>
                          <a:latin typeface="+mj-lt"/>
                        </a:rPr>
                        <a:t>Tilgangs- og tilknytningsvirkninger</a:t>
                      </a:r>
                      <a:r>
                        <a:rPr lang="nb-NO" sz="1200" baseline="0" dirty="0">
                          <a:effectLst/>
                          <a:latin typeface="+mj-lt"/>
                        </a:rPr>
                        <a:t> og</a:t>
                      </a:r>
                      <a:r>
                        <a:rPr lang="nb-NO" sz="1200" dirty="0">
                          <a:effectLst/>
                          <a:latin typeface="+mj-lt"/>
                        </a:rPr>
                        <a:t> urbane konsummuligheter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767448"/>
                  </a:ext>
                </a:extLst>
              </a:tr>
              <a:tr h="514501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20"/>
                        </a:spcAft>
                      </a:pPr>
                      <a:r>
                        <a:rPr lang="nb-NO" sz="1200" b="0" dirty="0">
                          <a:effectLst/>
                          <a:latin typeface="+mj-lt"/>
                        </a:rPr>
                        <a:t>Luftforurensing</a:t>
                      </a:r>
                      <a:r>
                        <a:rPr lang="nb-NO" sz="1200" b="0" baseline="0" dirty="0">
                          <a:effectLst/>
                          <a:latin typeface="+mj-lt"/>
                        </a:rPr>
                        <a:t> og støy</a:t>
                      </a:r>
                      <a:endParaRPr lang="nb-NO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20"/>
                        </a:spcAft>
                      </a:pPr>
                      <a:r>
                        <a:rPr lang="nn-NO" sz="1200" dirty="0">
                          <a:effectLst/>
                          <a:latin typeface="+mj-lt"/>
                        </a:rPr>
                        <a:t>Naturlandskap og kulturlandskap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3438713"/>
                  </a:ext>
                </a:extLst>
              </a:tr>
              <a:tr h="590244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20"/>
                        </a:spcAft>
                      </a:pPr>
                      <a:r>
                        <a:rPr lang="nb-NO" sz="1200" b="0" dirty="0">
                          <a:effectLst/>
                          <a:latin typeface="+mj-lt"/>
                        </a:rPr>
                        <a:t>Skattefinansiering</a:t>
                      </a:r>
                      <a:r>
                        <a:rPr lang="nb-NO" sz="1200" b="0" baseline="0" dirty="0">
                          <a:effectLst/>
                          <a:latin typeface="+mj-lt"/>
                        </a:rPr>
                        <a:t> og</a:t>
                      </a:r>
                      <a:r>
                        <a:rPr lang="nb-NO" sz="1200" b="0" dirty="0">
                          <a:effectLst/>
                          <a:latin typeface="+mj-lt"/>
                        </a:rPr>
                        <a:t> offentlige inntekter</a:t>
                      </a:r>
                      <a:endParaRPr lang="nb-NO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20"/>
                        </a:spcAft>
                      </a:pPr>
                      <a:r>
                        <a:rPr lang="nb-NO" sz="1200" dirty="0">
                          <a:effectLst/>
                          <a:latin typeface="+mj-lt"/>
                        </a:rPr>
                        <a:t>Skattekilekostnader og romslig politikkintegrasjon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8304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5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TØI">
      <a:dk1>
        <a:sysClr val="windowText" lastClr="000000"/>
      </a:dk1>
      <a:lt1>
        <a:sysClr val="window" lastClr="FFFFFF"/>
      </a:lt1>
      <a:dk2>
        <a:srgbClr val="7B715E"/>
      </a:dk2>
      <a:lt2>
        <a:srgbClr val="E7E5E1"/>
      </a:lt2>
      <a:accent1>
        <a:srgbClr val="3F868D"/>
      </a:accent1>
      <a:accent2>
        <a:srgbClr val="C5CC8E"/>
      </a:accent2>
      <a:accent3>
        <a:srgbClr val="D3741C"/>
      </a:accent3>
      <a:accent4>
        <a:srgbClr val="FFE271"/>
      </a:accent4>
      <a:accent5>
        <a:srgbClr val="8BC9DD"/>
      </a:accent5>
      <a:accent6>
        <a:srgbClr val="336699"/>
      </a:accent6>
      <a:hlink>
        <a:srgbClr val="336699"/>
      </a:hlink>
      <a:folHlink>
        <a:srgbClr val="777777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AB9A621E939946A7D6B7587F69CAFC" ma:contentTypeVersion="16" ma:contentTypeDescription="Opprett et nytt dokument." ma:contentTypeScope="" ma:versionID="101f89e92193831f683ef8b27b142869">
  <xsd:schema xmlns:xsd="http://www.w3.org/2001/XMLSchema" xmlns:xs="http://www.w3.org/2001/XMLSchema" xmlns:p="http://schemas.microsoft.com/office/2006/metadata/properties" xmlns:ns2="f1fd0a4c-7e1a-4264-bd93-427fee9c1a50" xmlns:ns3="345d1026-c989-4e0e-b2af-413745703328" targetNamespace="http://schemas.microsoft.com/office/2006/metadata/properties" ma:root="true" ma:fieldsID="5526c93081b7edb883b25916fd5056be" ns2:_="" ns3:_="">
    <xsd:import namespace="f1fd0a4c-7e1a-4264-bd93-427fee9c1a50"/>
    <xsd:import namespace="345d1026-c989-4e0e-b2af-4137457033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d0a4c-7e1a-4264-bd93-427fee9c1a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eb0be57b-a27d-473a-a780-396a801308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d1026-c989-4e0e-b2af-41374570332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66ad88-b9ac-4229-b607-c14c19c11950}" ma:internalName="TaxCatchAll" ma:showField="CatchAllData" ma:web="345d1026-c989-4e0e-b2af-4137457033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AEBF06-076A-400A-84BB-F7EC606BEFC6}"/>
</file>

<file path=customXml/itemProps2.xml><?xml version="1.0" encoding="utf-8"?>
<ds:datastoreItem xmlns:ds="http://schemas.openxmlformats.org/officeDocument/2006/customXml" ds:itemID="{A4C5B68B-EB5F-46BA-8FF4-309FD2CE5217}"/>
</file>

<file path=docProps/app.xml><?xml version="1.0" encoding="utf-8"?>
<Properties xmlns="http://schemas.openxmlformats.org/officeDocument/2006/extended-properties" xmlns:vt="http://schemas.openxmlformats.org/officeDocument/2006/docPropsVTypes">
  <Template>TØI-PPT-mal</Template>
  <TotalTime>33506</TotalTime>
  <Words>2339</Words>
  <Application>Microsoft Office PowerPoint</Application>
  <PresentationFormat>Skjermfremvisning (4:3)</PresentationFormat>
  <Paragraphs>340</Paragraphs>
  <Slides>20</Slides>
  <Notes>20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Wingdings</vt:lpstr>
      <vt:lpstr>Office-tema</vt:lpstr>
      <vt:lpstr>Ringvirkningsanalyser – på godt og vondt  Rasmus Bøgh Holmen Seniorforsker PhD i samfunnsøkonomi Transportøkonomisk institutt</vt:lpstr>
      <vt:lpstr>Innhold</vt:lpstr>
      <vt:lpstr>Overordnet om ringvirkningsanalyser: Grunnleggende konsepter</vt:lpstr>
      <vt:lpstr>Overordnet om ringvirkningsanalyser: Statusanalyse versus impulsanalyse</vt:lpstr>
      <vt:lpstr>Overordnet om ringvirkningsanalyser: Bruttoringvirkninger versus nettoringvirkninger</vt:lpstr>
      <vt:lpstr>Overordnet om ringvirkningsanalyser: Beregningene i praksis</vt:lpstr>
      <vt:lpstr>Innhold</vt:lpstr>
      <vt:lpstr>Det empiriske grunnlaget for nettoringvirkningsanalyser i Norge: Kost-nytte-vurderinger har hatt lite å si for norske veiinvesteringer</vt:lpstr>
      <vt:lpstr>Det empiriske grunnlaget for nettoringvirkningsanalyser i Norge: Systematisering over virkninger av transporttiltak</vt:lpstr>
      <vt:lpstr>Det empiriske grunnlaget for nettoringvirkningsanalyser i Norge: Nettoringvirkninger gir nytt håp om lønnsomhet</vt:lpstr>
      <vt:lpstr>Det empiriske grunnlaget for nettoringvirkningsanalyser i Norge: Nettoringvirkninger tas inn i internasjonal evaluering</vt:lpstr>
      <vt:lpstr>Det empiriske grunnlaget for nettoringvirkningsanalyser i Norge: Store ressurser brukes på norske ringvirkningsanalyser</vt:lpstr>
      <vt:lpstr>Det empiriske grunnlaget for nettoringvirkningsanalyser i Norge: Empiriske studier i den internasjonale forskningslitteraturen</vt:lpstr>
      <vt:lpstr>Det empiriske grunnlaget for nettoringvirkningsanalyser i Norge: Empiriske undersøkelser i Skandinavia</vt:lpstr>
      <vt:lpstr>Det empiriske grunnlaget for nettoringvirkningsanalyser i Norge: Sørlandskysten er Norges mest lovende ex-post mernytte-case</vt:lpstr>
      <vt:lpstr>Det empiriske grunnlaget for nettoringvirkningsanalyser i Norge: Resultatene for Sørlandet er nedslående for mernytteentusistene</vt:lpstr>
      <vt:lpstr>Det empiriske grunnlaget for nettoringvirkningsanalyser i Norge: Avstandsforvitring er relativt skarp i Norge</vt:lpstr>
      <vt:lpstr>Det empiriske grunnlaget for nettoringvirkningsanalyser i Norge: Infrastruktur for elektronisk kommunikasjon</vt:lpstr>
      <vt:lpstr>Det empiriske grunnlaget for nettoringvirkningsanalyser i Norge: Nettoringvirkningsmarkedet mangler empirisk fundament</vt:lpstr>
      <vt:lpstr>Ringvirkningsanalyser – på godt og vondt  Rasmus Bøgh Holmen Seniorforsker PhD i samfunnsøkonomi Transportøkonomisk institutt Mail: rbh@toi.no Twitter: @RasmusBholmen Telefon: + 47 98 48 00 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Kjetil Haukås</dc:creator>
  <cp:lastModifiedBy>Rasmus Bøgh Holmen</cp:lastModifiedBy>
  <cp:revision>1505</cp:revision>
  <dcterms:created xsi:type="dcterms:W3CDTF">2017-06-22T08:40:33Z</dcterms:created>
  <dcterms:modified xsi:type="dcterms:W3CDTF">2022-12-13T00:30:53Z</dcterms:modified>
</cp:coreProperties>
</file>